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8" r:id="rId2"/>
    <p:sldId id="261" r:id="rId3"/>
    <p:sldId id="267" r:id="rId4"/>
    <p:sldId id="277" r:id="rId5"/>
    <p:sldId id="279" r:id="rId6"/>
    <p:sldId id="278" r:id="rId7"/>
    <p:sldId id="283" r:id="rId8"/>
    <p:sldId id="281" r:id="rId9"/>
    <p:sldId id="284" r:id="rId10"/>
    <p:sldId id="276" r:id="rId11"/>
    <p:sldId id="286" r:id="rId12"/>
    <p:sldId id="275" r:id="rId13"/>
    <p:sldId id="273" r:id="rId14"/>
    <p:sldId id="285" r:id="rId15"/>
    <p:sldId id="274" r:id="rId16"/>
    <p:sldId id="272" r:id="rId17"/>
    <p:sldId id="271" r:id="rId18"/>
    <p:sldId id="292" r:id="rId19"/>
    <p:sldId id="270" r:id="rId20"/>
    <p:sldId id="288" r:id="rId21"/>
    <p:sldId id="289" r:id="rId22"/>
    <p:sldId id="290" r:id="rId23"/>
    <p:sldId id="269" r:id="rId24"/>
    <p:sldId id="293" r:id="rId25"/>
    <p:sldId id="296" r:id="rId26"/>
    <p:sldId id="295" r:id="rId27"/>
    <p:sldId id="26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8D"/>
    <a:srgbClr val="595149"/>
    <a:srgbClr val="F19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79436" autoAdjust="0"/>
  </p:normalViewPr>
  <p:slideViewPr>
    <p:cSldViewPr snapToGrid="0">
      <p:cViewPr varScale="1">
        <p:scale>
          <a:sx n="91" d="100"/>
          <a:sy n="91" d="100"/>
        </p:scale>
        <p:origin x="1380" y="7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F0296-973B-41FE-A8AB-A8A9FCAD2674}" type="datetimeFigureOut">
              <a:rPr lang="zh-TW" altLang="en-US" smtClean="0"/>
              <a:t>2021/11/11</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0E499-AD93-455F-A905-834FDBD2BEA3}" type="slidenum">
              <a:rPr lang="zh-TW" altLang="en-US" smtClean="0"/>
              <a:t>‹#›</a:t>
            </a:fld>
            <a:endParaRPr lang="zh-TW" altLang="en-US"/>
          </a:p>
        </p:txBody>
      </p:sp>
    </p:spTree>
    <p:extLst>
      <p:ext uri="{BB962C8B-B14F-4D97-AF65-F5344CB8AC3E}">
        <p14:creationId xmlns:p14="http://schemas.microsoft.com/office/powerpoint/2010/main" val="920672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1.</a:t>
            </a:r>
            <a:r>
              <a:rPr lang="zh-TW" altLang="en-US" dirty="0"/>
              <a:t>它指的是資訊娛樂系統的互動的美學。</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3.</a:t>
            </a:r>
            <a:r>
              <a:rPr lang="zh-TW" altLang="en-US" dirty="0"/>
              <a:t>比較內在的層次</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B130E499-AD93-455F-A905-834FDBD2BEA3}" type="slidenum">
              <a:rPr lang="zh-TW" altLang="en-US" smtClean="0"/>
              <a:t>3</a:t>
            </a:fld>
            <a:endParaRPr lang="zh-TW" altLang="en-US"/>
          </a:p>
        </p:txBody>
      </p:sp>
    </p:spTree>
    <p:extLst>
      <p:ext uri="{BB962C8B-B14F-4D97-AF65-F5344CB8AC3E}">
        <p14:creationId xmlns:p14="http://schemas.microsoft.com/office/powerpoint/2010/main" val="556193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zh-TW" altLang="en-US" b="0" i="0" dirty="0">
                <a:solidFill>
                  <a:srgbClr val="000000"/>
                </a:solidFill>
                <a:effectLst/>
                <a:latin typeface="Times" panose="02020603050405020304" pitchFamily="18" charset="0"/>
              </a:rPr>
              <a:t>八個信息娛樂菜單按鈕組成的主</a:t>
            </a:r>
            <a:r>
              <a:rPr lang="en-US" altLang="zh-TW" b="0" i="0" dirty="0">
                <a:solidFill>
                  <a:srgbClr val="000000"/>
                </a:solidFill>
                <a:effectLst/>
                <a:latin typeface="Times" panose="02020603050405020304" pitchFamily="18" charset="0"/>
              </a:rPr>
              <a:t>/</a:t>
            </a:r>
            <a:r>
              <a:rPr lang="zh-TW" altLang="en-US" b="0" i="0" dirty="0">
                <a:solidFill>
                  <a:srgbClr val="000000"/>
                </a:solidFill>
                <a:effectLst/>
                <a:latin typeface="Times" panose="02020603050405020304" pitchFamily="18" charset="0"/>
              </a:rPr>
              <a:t>主菜單出現</a:t>
            </a:r>
            <a:endParaRPr lang="en-US" altLang="zh-TW" b="0" i="0" dirty="0">
              <a:solidFill>
                <a:srgbClr val="000000"/>
              </a:solidFill>
              <a:effectLst/>
              <a:latin typeface="Times" panose="02020603050405020304" pitchFamily="18" charset="0"/>
            </a:endParaRPr>
          </a:p>
          <a:p>
            <a:pPr algn="l"/>
            <a:endParaRPr lang="zh-TW" altLang="en-US" b="0" i="0" dirty="0">
              <a:solidFill>
                <a:srgbClr val="000000"/>
              </a:solidFill>
              <a:effectLst/>
              <a:latin typeface="Times" panose="02020603050405020304" pitchFamily="18" charset="0"/>
            </a:endParaRPr>
          </a:p>
          <a:p>
            <a:pPr algn="l"/>
            <a:r>
              <a:rPr lang="zh-TW" altLang="en-US" b="0" i="0" dirty="0">
                <a:solidFill>
                  <a:srgbClr val="000000"/>
                </a:solidFill>
                <a:effectLst/>
                <a:latin typeface="Times" panose="02020603050405020304" pitchFamily="18" charset="0"/>
              </a:rPr>
              <a:t>旅程繼續，抵達風景如畫的小鎮。激活乘客相機拍照</a:t>
            </a:r>
            <a:endParaRPr lang="en-US" altLang="zh-TW" b="0" i="0" dirty="0">
              <a:solidFill>
                <a:srgbClr val="000000"/>
              </a:solidFill>
              <a:effectLst/>
              <a:latin typeface="Times" panose="02020603050405020304" pitchFamily="18" charset="0"/>
            </a:endParaRPr>
          </a:p>
          <a:p>
            <a:pPr algn="l"/>
            <a:endParaRPr lang="zh-TW" altLang="en-US" b="0" i="0" dirty="0">
              <a:solidFill>
                <a:srgbClr val="000000"/>
              </a:solidFill>
              <a:effectLst/>
              <a:latin typeface="Times" panose="02020603050405020304" pitchFamily="18" charset="0"/>
            </a:endParaRPr>
          </a:p>
          <a:p>
            <a:pPr algn="l"/>
            <a:r>
              <a:rPr lang="zh-TW" altLang="en-US" b="0" i="0" dirty="0">
                <a:solidFill>
                  <a:srgbClr val="000000"/>
                </a:solidFill>
                <a:effectLst/>
                <a:latin typeface="Times" panose="02020603050405020304" pitchFamily="18" charset="0"/>
              </a:rPr>
              <a:t>前座乘客在高速公路上行駛時使用“旅程信息”，而此時沒有足夠的線索了解汽車的位置。</a:t>
            </a:r>
            <a:endParaRPr lang="en-US" altLang="zh-TW" b="0" i="0" dirty="0">
              <a:solidFill>
                <a:srgbClr val="000000"/>
              </a:solidFill>
              <a:effectLst/>
              <a:latin typeface="Times" panose="02020603050405020304" pitchFamily="18" charset="0"/>
            </a:endParaRPr>
          </a:p>
          <a:p>
            <a:pPr algn="l"/>
            <a:r>
              <a:rPr lang="zh-TW" altLang="en-US" b="0" i="0" dirty="0">
                <a:solidFill>
                  <a:srgbClr val="000000"/>
                </a:solidFill>
                <a:effectLst/>
                <a:latin typeface="Times" panose="02020603050405020304" pitchFamily="18" charset="0"/>
              </a:rPr>
              <a:t>當汽車進入倫敦時，它會發送事件建議，包括早午餐活動的時間和地點。乘客通過指向“添加”來批准該建議</a:t>
            </a:r>
            <a:endParaRPr lang="en-US" altLang="zh-TW" b="0" i="0" dirty="0">
              <a:solidFill>
                <a:srgbClr val="000000"/>
              </a:solidFill>
              <a:effectLst/>
              <a:latin typeface="Times" panose="02020603050405020304" pitchFamily="18" charset="0"/>
            </a:endParaRPr>
          </a:p>
          <a:p>
            <a:pPr algn="l"/>
            <a:endParaRPr lang="en-US" altLang="zh-TW" b="0" i="0" dirty="0">
              <a:solidFill>
                <a:srgbClr val="000000"/>
              </a:solidFill>
              <a:effectLst/>
              <a:latin typeface="Times" panose="02020603050405020304" pitchFamily="18" charset="0"/>
            </a:endParaRPr>
          </a:p>
          <a:p>
            <a:pPr algn="l"/>
            <a:r>
              <a:rPr lang="zh-TW" altLang="en-US" b="0" i="0" dirty="0">
                <a:solidFill>
                  <a:srgbClr val="000000"/>
                </a:solidFill>
                <a:effectLst/>
                <a:latin typeface="Times" panose="02020603050405020304" pitchFamily="18" charset="0"/>
              </a:rPr>
              <a:t>獲悉距離 </a:t>
            </a:r>
            <a:r>
              <a:rPr lang="en-US" altLang="zh-TW" b="0" i="0" dirty="0">
                <a:solidFill>
                  <a:srgbClr val="000000"/>
                </a:solidFill>
                <a:effectLst/>
                <a:latin typeface="Times" panose="02020603050405020304" pitchFamily="18" charset="0"/>
              </a:rPr>
              <a:t>Connaught Hotel </a:t>
            </a:r>
            <a:r>
              <a:rPr lang="zh-TW" altLang="en-US" b="0" i="0" dirty="0">
                <a:solidFill>
                  <a:srgbClr val="000000"/>
                </a:solidFill>
                <a:effectLst/>
                <a:latin typeface="Times" panose="02020603050405020304" pitchFamily="18" charset="0"/>
              </a:rPr>
              <a:t>參加早午餐活動還有 </a:t>
            </a:r>
            <a:r>
              <a:rPr lang="en-US" altLang="zh-TW" b="0" i="0" dirty="0">
                <a:solidFill>
                  <a:srgbClr val="000000"/>
                </a:solidFill>
                <a:effectLst/>
                <a:latin typeface="Times" panose="02020603050405020304" pitchFamily="18" charset="0"/>
              </a:rPr>
              <a:t>20 </a:t>
            </a:r>
            <a:r>
              <a:rPr lang="zh-TW" altLang="en-US" b="0" i="0" dirty="0">
                <a:solidFill>
                  <a:srgbClr val="000000"/>
                </a:solidFill>
                <a:effectLst/>
                <a:latin typeface="Times" panose="02020603050405020304" pitchFamily="18" charset="0"/>
              </a:rPr>
              <a:t>分鐘，要播放的歌曲，通過顯示屏和按鈕調節音量扶手。多媒體是人機互動</a:t>
            </a:r>
            <a:r>
              <a:rPr lang="en-US" altLang="zh-TW" b="0" i="0" dirty="0">
                <a:solidFill>
                  <a:srgbClr val="000000"/>
                </a:solidFill>
                <a:effectLst/>
                <a:latin typeface="Times" panose="02020603050405020304" pitchFamily="18" charset="0"/>
              </a:rPr>
              <a:t>(</a:t>
            </a:r>
            <a:r>
              <a:rPr lang="zh-TW" altLang="en-US" b="0" i="0" dirty="0">
                <a:solidFill>
                  <a:srgbClr val="000000"/>
                </a:solidFill>
                <a:effectLst/>
                <a:latin typeface="Times" panose="02020603050405020304" pitchFamily="18" charset="0"/>
              </a:rPr>
              <a:t>文字、圖片、聲音</a:t>
            </a:r>
            <a:r>
              <a:rPr lang="en-US" altLang="zh-TW" b="0" i="0" dirty="0">
                <a:solidFill>
                  <a:srgbClr val="000000"/>
                </a:solidFill>
                <a:effectLst/>
                <a:latin typeface="Times" panose="02020603050405020304" pitchFamily="18" charset="0"/>
              </a:rPr>
              <a:t>)</a:t>
            </a:r>
          </a:p>
          <a:p>
            <a:pPr algn="l"/>
            <a:endParaRPr lang="en-US" altLang="zh-TW" b="0" i="0" dirty="0">
              <a:solidFill>
                <a:srgbClr val="000000"/>
              </a:solidFill>
              <a:effectLst/>
              <a:latin typeface="Times" panose="02020603050405020304" pitchFamily="18" charset="0"/>
            </a:endParaRPr>
          </a:p>
          <a:p>
            <a:pPr algn="l"/>
            <a:r>
              <a:rPr lang="zh-TW" altLang="en-US" b="0" i="0" dirty="0">
                <a:solidFill>
                  <a:srgbClr val="000000"/>
                </a:solidFill>
                <a:effectLst/>
                <a:latin typeface="Times" panose="02020603050405020304" pitchFamily="18" charset="0"/>
              </a:rPr>
              <a:t>當他們在 </a:t>
            </a:r>
            <a:r>
              <a:rPr lang="en-US" altLang="zh-TW" b="0" i="0" dirty="0">
                <a:solidFill>
                  <a:srgbClr val="000000"/>
                </a:solidFill>
                <a:effectLst/>
                <a:latin typeface="Times" panose="02020603050405020304" pitchFamily="18" charset="0"/>
              </a:rPr>
              <a:t>Mayfair </a:t>
            </a:r>
            <a:r>
              <a:rPr lang="zh-TW" altLang="en-US" b="0" i="0" dirty="0">
                <a:solidFill>
                  <a:srgbClr val="000000"/>
                </a:solidFill>
                <a:effectLst/>
                <a:latin typeface="Times" panose="02020603050405020304" pitchFamily="18" charset="0"/>
              </a:rPr>
              <a:t>地區時，汽車發送另一個通知，說還有 </a:t>
            </a:r>
            <a:r>
              <a:rPr lang="en-US" altLang="zh-TW" b="0" i="0" dirty="0">
                <a:solidFill>
                  <a:srgbClr val="000000"/>
                </a:solidFill>
                <a:effectLst/>
                <a:latin typeface="Times" panose="02020603050405020304" pitchFamily="18" charset="0"/>
              </a:rPr>
              <a:t>5 </a:t>
            </a:r>
            <a:r>
              <a:rPr lang="zh-TW" altLang="en-US" b="0" i="0" dirty="0">
                <a:solidFill>
                  <a:srgbClr val="000000"/>
                </a:solidFill>
                <a:effectLst/>
                <a:latin typeface="Times" panose="02020603050405020304" pitchFamily="18" charset="0"/>
              </a:rPr>
              <a:t>分鐘可以到達酒店</a:t>
            </a:r>
            <a:endParaRPr lang="en-US" altLang="zh-TW" b="0" i="0" dirty="0">
              <a:solidFill>
                <a:srgbClr val="000000"/>
              </a:solidFill>
              <a:effectLst/>
              <a:latin typeface="Times" panose="02020603050405020304" pitchFamily="18" charset="0"/>
            </a:endParaRPr>
          </a:p>
          <a:p>
            <a:pPr algn="l"/>
            <a:endParaRPr lang="en-US" altLang="zh-TW" b="0" i="0" dirty="0">
              <a:solidFill>
                <a:srgbClr val="000000"/>
              </a:solidFill>
              <a:effectLst/>
              <a:latin typeface="Times" panose="02020603050405020304" pitchFamily="18" charset="0"/>
            </a:endParaRPr>
          </a:p>
          <a:p>
            <a:pPr algn="l"/>
            <a:r>
              <a:rPr lang="zh-TW" altLang="en-US" b="0" i="0" dirty="0">
                <a:solidFill>
                  <a:srgbClr val="000000"/>
                </a:solidFill>
                <a:effectLst/>
                <a:latin typeface="Times" panose="02020603050405020304" pitchFamily="18" charset="0"/>
              </a:rPr>
              <a:t>汽車提供來自 </a:t>
            </a:r>
            <a:r>
              <a:rPr lang="en-US" altLang="zh-TW" b="0" i="0" dirty="0">
                <a:solidFill>
                  <a:srgbClr val="000000"/>
                </a:solidFill>
                <a:effectLst/>
                <a:latin typeface="Times" panose="02020603050405020304" pitchFamily="18" charset="0"/>
              </a:rPr>
              <a:t>HUD </a:t>
            </a:r>
            <a:r>
              <a:rPr lang="zh-TW" altLang="en-US" b="0" i="0" dirty="0">
                <a:solidFill>
                  <a:srgbClr val="000000"/>
                </a:solidFill>
                <a:effectLst/>
                <a:latin typeface="Times" panose="02020603050405020304" pitchFamily="18" charset="0"/>
              </a:rPr>
              <a:t>的到達通知，該通知以帶有酒店問候消息的菜單</a:t>
            </a:r>
            <a:endParaRPr lang="en-US" altLang="zh-TW" b="0" i="0" dirty="0">
              <a:solidFill>
                <a:srgbClr val="000000"/>
              </a:solidFill>
              <a:effectLst/>
              <a:latin typeface="Times" panose="02020603050405020304" pitchFamily="18" charset="0"/>
            </a:endParaRPr>
          </a:p>
          <a:p>
            <a:pPr algn="l"/>
            <a:r>
              <a:rPr lang="zh-TW" altLang="en-US" b="0" i="0" dirty="0">
                <a:solidFill>
                  <a:srgbClr val="000000"/>
                </a:solidFill>
                <a:effectLst/>
                <a:latin typeface="Times" panose="02020603050405020304" pitchFamily="18" charset="0"/>
              </a:rPr>
              <a:t>乘客關閉通知並停用信息娛樂系統。系統以問候語中呈現動畫後自行關閉。</a:t>
            </a:r>
          </a:p>
          <a:p>
            <a:endParaRPr lang="zh-TW" altLang="en-US" dirty="0"/>
          </a:p>
        </p:txBody>
      </p:sp>
      <p:sp>
        <p:nvSpPr>
          <p:cNvPr id="4" name="投影片編號版面配置區 3"/>
          <p:cNvSpPr>
            <a:spLocks noGrp="1"/>
          </p:cNvSpPr>
          <p:nvPr>
            <p:ph type="sldNum" sz="quarter" idx="5"/>
          </p:nvPr>
        </p:nvSpPr>
        <p:spPr/>
        <p:txBody>
          <a:bodyPr/>
          <a:lstStyle/>
          <a:p>
            <a:fld id="{B130E499-AD93-455F-A905-834FDBD2BEA3}" type="slidenum">
              <a:rPr lang="zh-TW" altLang="en-US" smtClean="0"/>
              <a:t>15</a:t>
            </a:fld>
            <a:endParaRPr lang="zh-TW" altLang="en-US"/>
          </a:p>
        </p:txBody>
      </p:sp>
    </p:spTree>
    <p:extLst>
      <p:ext uri="{BB962C8B-B14F-4D97-AF65-F5344CB8AC3E}">
        <p14:creationId xmlns:p14="http://schemas.microsoft.com/office/powerpoint/2010/main" val="3401427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（透明</a:t>
            </a:r>
            <a:r>
              <a:rPr lang="en-US" altLang="zh-TW" dirty="0"/>
              <a:t>OLED/TOLED</a:t>
            </a:r>
            <a:r>
              <a:rPr lang="zh-TW" altLang="en-US" dirty="0"/>
              <a:t>）的組合</a:t>
            </a:r>
            <a:r>
              <a:rPr lang="en-US" altLang="zh-TW" dirty="0"/>
              <a:t>:</a:t>
            </a:r>
            <a:r>
              <a:rPr lang="zh-TW" altLang="en-US" dirty="0"/>
              <a:t>並以靈活的方式呈現來自任一顯示器的信息。 之所以選擇 </a:t>
            </a:r>
            <a:r>
              <a:rPr lang="en-US" altLang="zh-TW" dirty="0"/>
              <a:t>TOLED</a:t>
            </a:r>
            <a:r>
              <a:rPr lang="zh-TW" altLang="en-US" dirty="0"/>
              <a:t>，是因為它融入了豪華車中手工製作的木製貼面乘客儀表板。 不透明可以蓋住材料</a:t>
            </a:r>
            <a:r>
              <a:rPr lang="en-US" altLang="zh-TW" dirty="0"/>
              <a:t>;</a:t>
            </a:r>
            <a:r>
              <a:rPr lang="zh-TW" altLang="en-US" dirty="0"/>
              <a:t>半透明可以透過材料。</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這種組合背後的原因是提供</a:t>
            </a:r>
            <a:r>
              <a:rPr lang="en-US" altLang="zh-TW" dirty="0" err="1"/>
              <a:t>ar</a:t>
            </a:r>
            <a:r>
              <a:rPr lang="zh-TW" altLang="en-US" dirty="0"/>
              <a:t>功能</a:t>
            </a:r>
            <a:r>
              <a:rPr lang="en-US" altLang="zh-TW" dirty="0"/>
              <a:t>:</a:t>
            </a:r>
            <a:r>
              <a:rPr lang="zh-TW" altLang="en-US" dirty="0"/>
              <a:t>因為未來在現實的車當中能夠用</a:t>
            </a:r>
            <a:r>
              <a:rPr lang="en-US" altLang="zh-TW" dirty="0"/>
              <a:t>AR</a:t>
            </a:r>
            <a:r>
              <a:rPr lang="zh-TW" altLang="en-US" dirty="0"/>
              <a:t>當抬頭顯示器</a:t>
            </a:r>
          </a:p>
        </p:txBody>
      </p:sp>
      <p:sp>
        <p:nvSpPr>
          <p:cNvPr id="4" name="投影片編號版面配置區 3"/>
          <p:cNvSpPr>
            <a:spLocks noGrp="1"/>
          </p:cNvSpPr>
          <p:nvPr>
            <p:ph type="sldNum" sz="quarter" idx="5"/>
          </p:nvPr>
        </p:nvSpPr>
        <p:spPr/>
        <p:txBody>
          <a:bodyPr/>
          <a:lstStyle/>
          <a:p>
            <a:fld id="{B130E499-AD93-455F-A905-834FDBD2BEA3}" type="slidenum">
              <a:rPr lang="zh-TW" altLang="en-US" smtClean="0"/>
              <a:t>16</a:t>
            </a:fld>
            <a:endParaRPr lang="zh-TW" altLang="en-US"/>
          </a:p>
        </p:txBody>
      </p:sp>
    </p:spTree>
    <p:extLst>
      <p:ext uri="{BB962C8B-B14F-4D97-AF65-F5344CB8AC3E}">
        <p14:creationId xmlns:p14="http://schemas.microsoft.com/office/powerpoint/2010/main" val="124445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a:t>
            </a:r>
            <a:r>
              <a:rPr lang="zh-TW" altLang="en-US" dirty="0"/>
              <a:t>使用</a:t>
            </a:r>
            <a:r>
              <a:rPr lang="en-US" altLang="zh-TW" dirty="0"/>
              <a:t>SSQ</a:t>
            </a:r>
            <a:r>
              <a:rPr lang="zh-TW" altLang="en-US" dirty="0"/>
              <a:t>模擬病問卷 </a:t>
            </a:r>
            <a:r>
              <a:rPr lang="en-US" altLang="zh-TW" dirty="0"/>
              <a:t>(Kennedy et al., 1993) </a:t>
            </a:r>
            <a:r>
              <a:rPr lang="zh-TW" altLang="en-US" dirty="0"/>
              <a:t>了解參與者在使用 </a:t>
            </a:r>
            <a:r>
              <a:rPr lang="en-US" altLang="zh-TW" dirty="0"/>
              <a:t>VR </a:t>
            </a:r>
            <a:r>
              <a:rPr lang="zh-TW" altLang="en-US" dirty="0"/>
              <a:t>耳機之前是否感到任何不適。所以受測者之前要有使用過的經驗。</a:t>
            </a:r>
            <a:endParaRPr lang="en-US" altLang="zh-TW" dirty="0"/>
          </a:p>
          <a:p>
            <a:r>
              <a:rPr lang="en-US" altLang="zh-TW" dirty="0"/>
              <a:t>3.</a:t>
            </a:r>
            <a:r>
              <a:rPr lang="zh-TW" altLang="en-US" dirty="0"/>
              <a:t>讓參與者在實際演示之前熟悉 </a:t>
            </a:r>
            <a:r>
              <a:rPr lang="en-US" altLang="zh-TW" dirty="0"/>
              <a:t>VR </a:t>
            </a:r>
            <a:r>
              <a:rPr lang="zh-TW" altLang="en-US" dirty="0"/>
              <a:t>設備並與系統進行互動。</a:t>
            </a:r>
            <a:endParaRPr lang="en-US" altLang="zh-TW" dirty="0"/>
          </a:p>
          <a:p>
            <a:r>
              <a:rPr lang="en-US" altLang="zh-TW" dirty="0"/>
              <a:t>4.</a:t>
            </a:r>
            <a:r>
              <a:rPr lang="zh-TW" altLang="en-US" dirty="0"/>
              <a:t>通過電視顯示環境，研究人員坐在參與者旁邊，作為故事的敘述者旅行場景。她解釋了每一步中的下一個交互任務，並能夠監控參與者在虛擬環境中所做的事情。</a:t>
            </a:r>
            <a:endParaRPr lang="en-US" altLang="zh-TW" dirty="0"/>
          </a:p>
          <a:p>
            <a:pPr algn="l"/>
            <a:r>
              <a:rPr lang="en-US" altLang="zh-TW" dirty="0"/>
              <a:t>5.</a:t>
            </a:r>
            <a:r>
              <a:rPr lang="zh-TW" altLang="en-US" b="0" i="0" dirty="0">
                <a:solidFill>
                  <a:srgbClr val="000000"/>
                </a:solidFill>
                <a:effectLst/>
                <a:latin typeface="Times" panose="02020603050405020304" pitchFamily="18" charset="0"/>
              </a:rPr>
              <a:t>再次進行模擬病問卷調查，以了解使用 </a:t>
            </a:r>
            <a:r>
              <a:rPr lang="en-US" altLang="zh-TW" b="0" i="0" dirty="0">
                <a:solidFill>
                  <a:srgbClr val="000000"/>
                </a:solidFill>
                <a:effectLst/>
                <a:latin typeface="Times" panose="02020603050405020304" pitchFamily="18" charset="0"/>
              </a:rPr>
              <a:t>VR </a:t>
            </a:r>
            <a:r>
              <a:rPr lang="zh-TW" altLang="en-US" b="0" i="0" dirty="0">
                <a:solidFill>
                  <a:srgbClr val="000000"/>
                </a:solidFill>
                <a:effectLst/>
                <a:latin typeface="Times" panose="02020603050405020304" pitchFamily="18" charset="0"/>
              </a:rPr>
              <a:t>耳機是否會引起任何不適。</a:t>
            </a:r>
          </a:p>
          <a:p>
            <a:pPr algn="l"/>
            <a:r>
              <a:rPr lang="zh-TW" altLang="en-US" b="0" i="0" dirty="0">
                <a:solidFill>
                  <a:srgbClr val="000000"/>
                </a:solidFill>
                <a:effectLst/>
                <a:latin typeface="Times" panose="02020603050405020304" pitchFamily="18" charset="0"/>
              </a:rPr>
              <a:t>管理存在問卷</a:t>
            </a:r>
            <a:endParaRPr lang="en-US" altLang="zh-TW" dirty="0"/>
          </a:p>
          <a:p>
            <a:r>
              <a:rPr lang="en-US" altLang="zh-TW" dirty="0"/>
              <a:t>6.</a:t>
            </a:r>
            <a:r>
              <a:rPr lang="zh-TW" altLang="en-US" dirty="0"/>
              <a:t>用戶體驗評估問卷的管理。進行後續訪談，參與者討論他們在 </a:t>
            </a:r>
            <a:r>
              <a:rPr lang="en-US" altLang="zh-TW" dirty="0"/>
              <a:t>UX </a:t>
            </a:r>
            <a:r>
              <a:rPr lang="zh-TW" altLang="en-US" dirty="0"/>
              <a:t>評估問卷評分背後的原因和分享了他們對系統的建議</a:t>
            </a:r>
          </a:p>
          <a:p>
            <a:endParaRPr lang="zh-TW" altLang="en-US" dirty="0"/>
          </a:p>
        </p:txBody>
      </p:sp>
      <p:sp>
        <p:nvSpPr>
          <p:cNvPr id="4" name="投影片編號版面配置區 3"/>
          <p:cNvSpPr>
            <a:spLocks noGrp="1"/>
          </p:cNvSpPr>
          <p:nvPr>
            <p:ph type="sldNum" sz="quarter" idx="5"/>
          </p:nvPr>
        </p:nvSpPr>
        <p:spPr/>
        <p:txBody>
          <a:bodyPr/>
          <a:lstStyle/>
          <a:p>
            <a:fld id="{B130E499-AD93-455F-A905-834FDBD2BEA3}" type="slidenum">
              <a:rPr lang="zh-TW" altLang="en-US" smtClean="0"/>
              <a:t>17</a:t>
            </a:fld>
            <a:endParaRPr lang="zh-TW" altLang="en-US"/>
          </a:p>
        </p:txBody>
      </p:sp>
    </p:spTree>
    <p:extLst>
      <p:ext uri="{BB962C8B-B14F-4D97-AF65-F5344CB8AC3E}">
        <p14:creationId xmlns:p14="http://schemas.microsoft.com/office/powerpoint/2010/main" val="3492771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130E499-AD93-455F-A905-834FDBD2BEA3}" type="slidenum">
              <a:rPr lang="zh-TW" altLang="en-US" smtClean="0"/>
              <a:t>18</a:t>
            </a:fld>
            <a:endParaRPr lang="zh-TW" altLang="en-US"/>
          </a:p>
        </p:txBody>
      </p:sp>
    </p:spTree>
    <p:extLst>
      <p:ext uri="{BB962C8B-B14F-4D97-AF65-F5344CB8AC3E}">
        <p14:creationId xmlns:p14="http://schemas.microsoft.com/office/powerpoint/2010/main" val="2921733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130E499-AD93-455F-A905-834FDBD2BEA3}" type="slidenum">
              <a:rPr lang="zh-TW" altLang="en-US" smtClean="0"/>
              <a:t>19</a:t>
            </a:fld>
            <a:endParaRPr lang="zh-TW" altLang="en-US"/>
          </a:p>
        </p:txBody>
      </p:sp>
    </p:spTree>
    <p:extLst>
      <p:ext uri="{BB962C8B-B14F-4D97-AF65-F5344CB8AC3E}">
        <p14:creationId xmlns:p14="http://schemas.microsoft.com/office/powerpoint/2010/main" val="2776047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使用手勢被解釋為新的感官體驗</a:t>
            </a:r>
          </a:p>
        </p:txBody>
      </p:sp>
      <p:sp>
        <p:nvSpPr>
          <p:cNvPr id="4" name="投影片編號版面配置區 3"/>
          <p:cNvSpPr>
            <a:spLocks noGrp="1"/>
          </p:cNvSpPr>
          <p:nvPr>
            <p:ph type="sldNum" sz="quarter" idx="5"/>
          </p:nvPr>
        </p:nvSpPr>
        <p:spPr/>
        <p:txBody>
          <a:bodyPr/>
          <a:lstStyle/>
          <a:p>
            <a:fld id="{B130E499-AD93-455F-A905-834FDBD2BEA3}" type="slidenum">
              <a:rPr lang="zh-TW" altLang="en-US" smtClean="0"/>
              <a:t>20</a:t>
            </a:fld>
            <a:endParaRPr lang="zh-TW" altLang="en-US"/>
          </a:p>
        </p:txBody>
      </p:sp>
    </p:spTree>
    <p:extLst>
      <p:ext uri="{BB962C8B-B14F-4D97-AF65-F5344CB8AC3E}">
        <p14:creationId xmlns:p14="http://schemas.microsoft.com/office/powerpoint/2010/main" val="1320359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1.1</a:t>
            </a:r>
            <a:r>
              <a:rPr lang="zh-TW" altLang="en-US" dirty="0"/>
              <a:t>覺得手勢很棒</a:t>
            </a:r>
            <a:endParaRPr lang="en-US" altLang="zh-TW" dirty="0"/>
          </a:p>
          <a:p>
            <a:r>
              <a:rPr lang="en-US" altLang="zh-TW" dirty="0"/>
              <a:t>1.2</a:t>
            </a:r>
            <a:r>
              <a:rPr lang="zh-TW" altLang="en-US" dirty="0"/>
              <a:t>儀表板上帶有木飾認為很時尚</a:t>
            </a:r>
          </a:p>
        </p:txBody>
      </p:sp>
      <p:sp>
        <p:nvSpPr>
          <p:cNvPr id="4" name="投影片編號版面配置區 3"/>
          <p:cNvSpPr>
            <a:spLocks noGrp="1"/>
          </p:cNvSpPr>
          <p:nvPr>
            <p:ph type="sldNum" sz="quarter" idx="5"/>
          </p:nvPr>
        </p:nvSpPr>
        <p:spPr/>
        <p:txBody>
          <a:bodyPr/>
          <a:lstStyle/>
          <a:p>
            <a:fld id="{B130E499-AD93-455F-A905-834FDBD2BEA3}" type="slidenum">
              <a:rPr lang="zh-TW" altLang="en-US" smtClean="0"/>
              <a:t>21</a:t>
            </a:fld>
            <a:endParaRPr lang="zh-TW" altLang="en-US"/>
          </a:p>
        </p:txBody>
      </p:sp>
    </p:spTree>
    <p:extLst>
      <p:ext uri="{BB962C8B-B14F-4D97-AF65-F5344CB8AC3E}">
        <p14:creationId xmlns:p14="http://schemas.microsoft.com/office/powerpoint/2010/main" val="371511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2.1</a:t>
            </a:r>
            <a:r>
              <a:rPr lang="zh-TW" altLang="en-US" dirty="0"/>
              <a:t>媒體菜單被認為是最常用的功能，因為它可以在其他旅行活動的後台運行</a:t>
            </a:r>
          </a:p>
          <a:p>
            <a:r>
              <a:rPr lang="en-US" altLang="zh-TW" dirty="0"/>
              <a:t>2.2</a:t>
            </a:r>
            <a:r>
              <a:rPr lang="zh-TW" altLang="en-US" dirty="0"/>
              <a:t>定位被認為是使用最少的信息娛樂功能，因為“可能會暈車”、“個人不願意從數字屏幕上閱讀”以及“乘客與司機的隔離”。</a:t>
            </a:r>
          </a:p>
          <a:p>
            <a:endParaRPr lang="zh-TW" altLang="en-US" dirty="0"/>
          </a:p>
        </p:txBody>
      </p:sp>
      <p:sp>
        <p:nvSpPr>
          <p:cNvPr id="4" name="投影片編號版面配置區 3"/>
          <p:cNvSpPr>
            <a:spLocks noGrp="1"/>
          </p:cNvSpPr>
          <p:nvPr>
            <p:ph type="sldNum" sz="quarter" idx="5"/>
          </p:nvPr>
        </p:nvSpPr>
        <p:spPr/>
        <p:txBody>
          <a:bodyPr/>
          <a:lstStyle/>
          <a:p>
            <a:fld id="{B130E499-AD93-455F-A905-834FDBD2BEA3}" type="slidenum">
              <a:rPr lang="zh-TW" altLang="en-US" smtClean="0"/>
              <a:t>22</a:t>
            </a:fld>
            <a:endParaRPr lang="zh-TW" altLang="en-US"/>
          </a:p>
        </p:txBody>
      </p:sp>
    </p:spTree>
    <p:extLst>
      <p:ext uri="{BB962C8B-B14F-4D97-AF65-F5344CB8AC3E}">
        <p14:creationId xmlns:p14="http://schemas.microsoft.com/office/powerpoint/2010/main" val="374300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Aesthetic</a:t>
            </a:r>
            <a:r>
              <a:rPr lang="zh-TW" altLang="en-US" dirty="0"/>
              <a:t> 審美的 </a:t>
            </a:r>
            <a:endParaRPr lang="en-US" altLang="zh-TW" dirty="0"/>
          </a:p>
          <a:p>
            <a:r>
              <a:rPr lang="en-US" altLang="zh-TW" dirty="0"/>
              <a:t>aspect</a:t>
            </a:r>
            <a:r>
              <a:rPr lang="zh-TW" altLang="en-US" dirty="0"/>
              <a:t>方面</a:t>
            </a:r>
            <a:endParaRPr lang="en-US" altLang="zh-TW" dirty="0"/>
          </a:p>
          <a:p>
            <a:r>
              <a:rPr lang="en-US" altLang="zh-TW" dirty="0"/>
              <a:t>Audio</a:t>
            </a:r>
            <a:r>
              <a:rPr lang="zh-TW" altLang="en-US" dirty="0"/>
              <a:t> 聲音</a:t>
            </a:r>
            <a:endParaRPr lang="en-US" altLang="zh-TW" dirty="0"/>
          </a:p>
          <a:p>
            <a:r>
              <a:rPr lang="en-US" altLang="zh-TW" dirty="0"/>
              <a:t>Tactile</a:t>
            </a:r>
            <a:r>
              <a:rPr lang="zh-TW" altLang="en-US" dirty="0"/>
              <a:t> 觸覺</a:t>
            </a:r>
            <a:endParaRPr lang="en-US" altLang="zh-TW" dirty="0"/>
          </a:p>
          <a:p>
            <a:r>
              <a:rPr lang="en-US" altLang="zh-TW" dirty="0"/>
              <a:t>Kinesthetic</a:t>
            </a:r>
            <a:r>
              <a:rPr lang="zh-TW" altLang="en-US" dirty="0"/>
              <a:t> 動覺</a:t>
            </a:r>
            <a:endParaRPr lang="en-US" altLang="zh-TW" dirty="0"/>
          </a:p>
          <a:p>
            <a:r>
              <a:rPr lang="en-US" altLang="zh-TW" dirty="0" err="1"/>
              <a:t>spatio</a:t>
            </a:r>
            <a:r>
              <a:rPr lang="en-US" altLang="zh-TW" dirty="0"/>
              <a:t> temporal </a:t>
            </a:r>
            <a:r>
              <a:rPr lang="zh-TW" altLang="en-US" dirty="0"/>
              <a:t> 時空</a:t>
            </a:r>
            <a:endParaRPr lang="en-US" altLang="zh-TW" dirty="0"/>
          </a:p>
          <a:p>
            <a:r>
              <a:rPr lang="en-US" altLang="zh-TW" dirty="0"/>
              <a:t>Infotainment</a:t>
            </a:r>
            <a:r>
              <a:rPr lang="zh-TW" altLang="en-US" dirty="0"/>
              <a:t> 資訊娛樂</a:t>
            </a:r>
          </a:p>
        </p:txBody>
      </p:sp>
      <p:sp>
        <p:nvSpPr>
          <p:cNvPr id="4" name="投影片編號版面配置區 3"/>
          <p:cNvSpPr>
            <a:spLocks noGrp="1"/>
          </p:cNvSpPr>
          <p:nvPr>
            <p:ph type="sldNum" sz="quarter" idx="5"/>
          </p:nvPr>
        </p:nvSpPr>
        <p:spPr/>
        <p:txBody>
          <a:bodyPr/>
          <a:lstStyle/>
          <a:p>
            <a:fld id="{B130E499-AD93-455F-A905-834FDBD2BEA3}" type="slidenum">
              <a:rPr lang="zh-TW" altLang="en-US" smtClean="0"/>
              <a:t>4</a:t>
            </a:fld>
            <a:endParaRPr lang="zh-TW" altLang="en-US"/>
          </a:p>
        </p:txBody>
      </p:sp>
    </p:spTree>
    <p:extLst>
      <p:ext uri="{BB962C8B-B14F-4D97-AF65-F5344CB8AC3E}">
        <p14:creationId xmlns:p14="http://schemas.microsoft.com/office/powerpoint/2010/main" val="400141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a:t>
            </a:r>
            <a:r>
              <a:rPr lang="zh-TW" altLang="en-US" dirty="0"/>
              <a:t>導航設計建議、環境描述</a:t>
            </a:r>
            <a:endParaRPr lang="en-US" altLang="zh-TW" dirty="0"/>
          </a:p>
          <a:p>
            <a:r>
              <a:rPr lang="en-US" altLang="zh-TW" dirty="0"/>
              <a:t>3.</a:t>
            </a:r>
            <a:r>
              <a:rPr lang="zh-TW" altLang="en-US" dirty="0"/>
              <a:t> 車上資訊系統更容易使用，不會對乘客生氣</a:t>
            </a:r>
            <a:r>
              <a:rPr lang="en-US" altLang="zh-TW" dirty="0"/>
              <a:t>(</a:t>
            </a:r>
            <a:r>
              <a:rPr lang="zh-TW" altLang="en-US" dirty="0"/>
              <a:t>可能是互相的</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fld id="{B130E499-AD93-455F-A905-834FDBD2BEA3}" type="slidenum">
              <a:rPr lang="zh-TW" altLang="en-US" smtClean="0"/>
              <a:t>5</a:t>
            </a:fld>
            <a:endParaRPr lang="zh-TW" altLang="en-US"/>
          </a:p>
        </p:txBody>
      </p:sp>
    </p:spTree>
    <p:extLst>
      <p:ext uri="{BB962C8B-B14F-4D97-AF65-F5344CB8AC3E}">
        <p14:creationId xmlns:p14="http://schemas.microsoft.com/office/powerpoint/2010/main" val="33893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車速表，安全感</a:t>
            </a:r>
            <a:endParaRPr lang="en-US" altLang="zh-TW" dirty="0"/>
          </a:p>
          <a:p>
            <a:r>
              <a:rPr lang="en-US" altLang="zh-TW" dirty="0"/>
              <a:t>2.</a:t>
            </a:r>
            <a:r>
              <a:rPr lang="zh-TW" altLang="en-US" dirty="0"/>
              <a:t>駕駛與乘客的關係</a:t>
            </a:r>
            <a:endParaRPr lang="en-US" altLang="zh-TW" dirty="0"/>
          </a:p>
          <a:p>
            <a:r>
              <a:rPr lang="en-US" altLang="zh-TW" dirty="0"/>
              <a:t>3.</a:t>
            </a:r>
          </a:p>
          <a:p>
            <a:r>
              <a:rPr lang="zh-TW" altLang="en-US" dirty="0"/>
              <a:t>觀察了三種人不同類型的前座乘員對汽車合作對導航的應用</a:t>
            </a:r>
          </a:p>
        </p:txBody>
      </p:sp>
      <p:sp>
        <p:nvSpPr>
          <p:cNvPr id="4" name="投影片編號版面配置區 3"/>
          <p:cNvSpPr>
            <a:spLocks noGrp="1"/>
          </p:cNvSpPr>
          <p:nvPr>
            <p:ph type="sldNum" sz="quarter" idx="5"/>
          </p:nvPr>
        </p:nvSpPr>
        <p:spPr/>
        <p:txBody>
          <a:bodyPr/>
          <a:lstStyle/>
          <a:p>
            <a:fld id="{B130E499-AD93-455F-A905-834FDBD2BEA3}" type="slidenum">
              <a:rPr lang="zh-TW" altLang="en-US" smtClean="0"/>
              <a:t>6</a:t>
            </a:fld>
            <a:endParaRPr lang="zh-TW" altLang="en-US"/>
          </a:p>
        </p:txBody>
      </p:sp>
    </p:spTree>
    <p:extLst>
      <p:ext uri="{BB962C8B-B14F-4D97-AF65-F5344CB8AC3E}">
        <p14:creationId xmlns:p14="http://schemas.microsoft.com/office/powerpoint/2010/main" val="263193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 </a:t>
            </a:r>
            <a:r>
              <a:rPr lang="en-US" altLang="zh-TW" dirty="0"/>
              <a:t>VR</a:t>
            </a:r>
            <a:r>
              <a:rPr lang="zh-TW" altLang="en-US" dirty="0"/>
              <a:t>在研究中被當作設計生成和評估的一種手段，也就是說可以生成場景並且拿來評估現實狀況</a:t>
            </a:r>
          </a:p>
        </p:txBody>
      </p:sp>
      <p:sp>
        <p:nvSpPr>
          <p:cNvPr id="4" name="投影片編號版面配置區 3"/>
          <p:cNvSpPr>
            <a:spLocks noGrp="1"/>
          </p:cNvSpPr>
          <p:nvPr>
            <p:ph type="sldNum" sz="quarter" idx="5"/>
          </p:nvPr>
        </p:nvSpPr>
        <p:spPr/>
        <p:txBody>
          <a:bodyPr/>
          <a:lstStyle/>
          <a:p>
            <a:fld id="{B130E499-AD93-455F-A905-834FDBD2BEA3}" type="slidenum">
              <a:rPr lang="zh-TW" altLang="en-US" smtClean="0"/>
              <a:t>7</a:t>
            </a:fld>
            <a:endParaRPr lang="zh-TW" altLang="en-US"/>
          </a:p>
        </p:txBody>
      </p:sp>
    </p:spTree>
    <p:extLst>
      <p:ext uri="{BB962C8B-B14F-4D97-AF65-F5344CB8AC3E}">
        <p14:creationId xmlns:p14="http://schemas.microsoft.com/office/powerpoint/2010/main" val="1924726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130E499-AD93-455F-A905-834FDBD2BEA3}" type="slidenum">
              <a:rPr lang="zh-TW" altLang="en-US" smtClean="0"/>
              <a:t>9</a:t>
            </a:fld>
            <a:endParaRPr lang="zh-TW" altLang="en-US"/>
          </a:p>
        </p:txBody>
      </p:sp>
    </p:spTree>
    <p:extLst>
      <p:ext uri="{BB962C8B-B14F-4D97-AF65-F5344CB8AC3E}">
        <p14:creationId xmlns:p14="http://schemas.microsoft.com/office/powerpoint/2010/main" val="417089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4.</a:t>
            </a:r>
            <a:r>
              <a:rPr lang="zh-TW" altLang="en-US" dirty="0"/>
              <a:t>問卷分成這四個區段</a:t>
            </a:r>
          </a:p>
        </p:txBody>
      </p:sp>
      <p:sp>
        <p:nvSpPr>
          <p:cNvPr id="4" name="投影片編號版面配置區 3"/>
          <p:cNvSpPr>
            <a:spLocks noGrp="1"/>
          </p:cNvSpPr>
          <p:nvPr>
            <p:ph type="sldNum" sz="quarter" idx="5"/>
          </p:nvPr>
        </p:nvSpPr>
        <p:spPr/>
        <p:txBody>
          <a:bodyPr/>
          <a:lstStyle/>
          <a:p>
            <a:fld id="{B130E499-AD93-455F-A905-834FDBD2BEA3}" type="slidenum">
              <a:rPr lang="zh-TW" altLang="en-US" smtClean="0"/>
              <a:t>10</a:t>
            </a:fld>
            <a:endParaRPr lang="zh-TW" altLang="en-US"/>
          </a:p>
        </p:txBody>
      </p:sp>
    </p:spTree>
    <p:extLst>
      <p:ext uri="{BB962C8B-B14F-4D97-AF65-F5344CB8AC3E}">
        <p14:creationId xmlns:p14="http://schemas.microsoft.com/office/powerpoint/2010/main" val="3063852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 </a:t>
            </a:r>
            <a:r>
              <a:rPr lang="zh-TW" altLang="en-US" dirty="0"/>
              <a:t>如何定義其企業形象和奢侈品體驗</a:t>
            </a:r>
          </a:p>
          <a:p>
            <a:r>
              <a:rPr lang="en-US" altLang="zh-TW" dirty="0"/>
              <a:t>(2) </a:t>
            </a:r>
            <a:r>
              <a:rPr lang="zh-TW" altLang="en-US" dirty="0"/>
              <a:t>為每個奢侈品價值選擇四個最具代表性的形容詞</a:t>
            </a:r>
            <a:endParaRPr lang="en-US" altLang="zh-TW" dirty="0"/>
          </a:p>
          <a:p>
            <a:r>
              <a:rPr lang="zh-TW" altLang="en-US" dirty="0"/>
              <a:t>對為了避免參與者在討論每個問卷項目評分背後的原因時出現多餘的答案</a:t>
            </a:r>
          </a:p>
          <a:p>
            <a:r>
              <a:rPr lang="en-US" altLang="zh-TW" dirty="0"/>
              <a:t>(3) </a:t>
            </a:r>
            <a:r>
              <a:rPr lang="zh-TW" altLang="en-US" dirty="0"/>
              <a:t>在量表中包含一個單獨的語義差異項目，用於“奢侈品”的體驗（“我的信息娛樂體驗”）回答對豪華車的期望”）。</a:t>
            </a:r>
          </a:p>
          <a:p>
            <a:endParaRPr lang="zh-TW" altLang="en-US" dirty="0"/>
          </a:p>
        </p:txBody>
      </p:sp>
      <p:sp>
        <p:nvSpPr>
          <p:cNvPr id="4" name="投影片編號版面配置區 3"/>
          <p:cNvSpPr>
            <a:spLocks noGrp="1"/>
          </p:cNvSpPr>
          <p:nvPr>
            <p:ph type="sldNum" sz="quarter" idx="5"/>
          </p:nvPr>
        </p:nvSpPr>
        <p:spPr/>
        <p:txBody>
          <a:bodyPr/>
          <a:lstStyle/>
          <a:p>
            <a:fld id="{B130E499-AD93-455F-A905-834FDBD2BEA3}" type="slidenum">
              <a:rPr lang="zh-TW" altLang="en-US" smtClean="0"/>
              <a:t>11</a:t>
            </a:fld>
            <a:endParaRPr lang="zh-TW" altLang="en-US"/>
          </a:p>
        </p:txBody>
      </p:sp>
    </p:spTree>
    <p:extLst>
      <p:ext uri="{BB962C8B-B14F-4D97-AF65-F5344CB8AC3E}">
        <p14:creationId xmlns:p14="http://schemas.microsoft.com/office/powerpoint/2010/main" val="492310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130E499-AD93-455F-A905-834FDBD2BEA3}" type="slidenum">
              <a:rPr lang="zh-TW" altLang="en-US" smtClean="0"/>
              <a:t>14</a:t>
            </a:fld>
            <a:endParaRPr lang="zh-TW" altLang="en-US"/>
          </a:p>
        </p:txBody>
      </p:sp>
    </p:spTree>
    <p:extLst>
      <p:ext uri="{BB962C8B-B14F-4D97-AF65-F5344CB8AC3E}">
        <p14:creationId xmlns:p14="http://schemas.microsoft.com/office/powerpoint/2010/main" val="2496458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2021/11/11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9584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2021/11/11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7124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2021/11/11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5819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2021/11/11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3297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2021/11/11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58490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69FC61F-4301-472A-A3FA-7EE2028EA26E}" type="datetimeFigureOut">
              <a:rPr lang="zh-TW" altLang="en-US" smtClean="0"/>
              <a:t>2021/11/11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4997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69FC61F-4301-472A-A3FA-7EE2028EA26E}" type="datetimeFigureOut">
              <a:rPr lang="zh-TW" altLang="en-US" smtClean="0"/>
              <a:t>2021/11/11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84488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69FC61F-4301-472A-A3FA-7EE2028EA26E}" type="datetimeFigureOut">
              <a:rPr lang="zh-TW" altLang="en-US" smtClean="0"/>
              <a:t>2021/11/11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2528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FC61F-4301-472A-A3FA-7EE2028EA26E}" type="datetimeFigureOut">
              <a:rPr lang="zh-TW" altLang="en-US" smtClean="0"/>
              <a:t>2021/11/11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33178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2021/11/11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52586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2021/11/11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04734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FC61F-4301-472A-A3FA-7EE2028EA26E}" type="datetimeFigureOut">
              <a:rPr lang="zh-TW" altLang="en-US" smtClean="0"/>
              <a:t>2021/11/11</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223842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2583588" y="1797909"/>
            <a:ext cx="7122695" cy="1478636"/>
          </a:xfrm>
          <a:prstGeom prst="rect">
            <a:avLst/>
          </a:prstGeom>
          <a:noFill/>
        </p:spPr>
        <p:txBody>
          <a:bodyPr wrap="square" rtlCol="0">
            <a:spAutoFit/>
          </a:bodyPr>
          <a:lstStyle/>
          <a:p>
            <a:pPr algn="ctr"/>
            <a:r>
              <a:rPr lang="zh-TW" altLang="en-US" sz="4400" b="1" dirty="0">
                <a:latin typeface="微軟正黑體" panose="020B0604030504040204" pitchFamily="34" charset="-120"/>
                <a:ea typeface="微軟正黑體" panose="020B0604030504040204" pitchFamily="34" charset="-120"/>
              </a:rPr>
              <a:t>通過 </a:t>
            </a:r>
            <a:r>
              <a:rPr lang="en-US" altLang="zh-TW" sz="4400" b="1" dirty="0">
                <a:latin typeface="微軟正黑體" panose="020B0604030504040204" pitchFamily="34" charset="-120"/>
                <a:ea typeface="微軟正黑體" panose="020B0604030504040204" pitchFamily="34" charset="-120"/>
              </a:rPr>
              <a:t>VR </a:t>
            </a:r>
            <a:r>
              <a:rPr lang="zh-TW" altLang="en-US" sz="4400" b="1" dirty="0">
                <a:latin typeface="微軟正黑體" panose="020B0604030504040204" pitchFamily="34" charset="-120"/>
                <a:ea typeface="微軟正黑體" panose="020B0604030504040204" pitchFamily="34" charset="-120"/>
              </a:rPr>
              <a:t>體驗</a:t>
            </a:r>
            <a:r>
              <a:rPr lang="zh-TW" altLang="en-US" sz="4400" b="1" dirty="0">
                <a:solidFill>
                  <a:srgbClr val="FF0000"/>
                </a:solidFill>
                <a:latin typeface="微軟正黑體" panose="020B0604030504040204" pitchFamily="34" charset="-120"/>
                <a:ea typeface="微軟正黑體" panose="020B0604030504040204" pitchFamily="34" charset="-120"/>
              </a:rPr>
              <a:t>豪華前座設計</a:t>
            </a:r>
            <a:r>
              <a:rPr lang="zh-TW" altLang="en-US" sz="4400" b="1" dirty="0">
                <a:latin typeface="微軟正黑體" panose="020B0604030504040204" pitchFamily="34" charset="-120"/>
                <a:ea typeface="微軟正黑體" panose="020B0604030504040204" pitchFamily="34" charset="-120"/>
              </a:rPr>
              <a:t>乘客資訊娛樂系統原型</a:t>
            </a:r>
            <a:endParaRPr lang="zh-TW" altLang="en-US" sz="4400" b="1" spc="600" dirty="0">
              <a:solidFill>
                <a:srgbClr val="595149"/>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883990" y="4097756"/>
            <a:ext cx="6809436" cy="1200329"/>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zh-TW" i="1" dirty="0">
                <a:latin typeface="微軟正黑體" panose="020B0604030504040204" pitchFamily="34" charset="-120"/>
                <a:ea typeface="微軟正黑體" panose="020B0604030504040204" pitchFamily="34" charset="-120"/>
              </a:rPr>
              <a:t>陳善治</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柳永青 教授</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nb-NO" altLang="zh-TW" i="1" dirty="0">
                <a:latin typeface="微軟正黑體" panose="020B0604030504040204" pitchFamily="34" charset="-120"/>
                <a:ea typeface="微軟正黑體" panose="020B0604030504040204" pitchFamily="34" charset="-120"/>
              </a:rPr>
              <a:t>Güzin Sen and Bahar Sener</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a:t>
            </a:r>
            <a:r>
              <a:rPr lang="en-US" altLang="zh-TW" dirty="0"/>
              <a:t>International Journal of Human–Computer Interaction </a:t>
            </a:r>
            <a:endParaRPr lang="en-US" altLang="zh-TW" i="1"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7FD88531-10A8-4D61-86B9-AE8E64069BF2}"/>
              </a:ext>
            </a:extLst>
          </p:cNvPr>
          <p:cNvSpPr txBox="1"/>
          <p:nvPr/>
        </p:nvSpPr>
        <p:spPr>
          <a:xfrm>
            <a:off x="2038525" y="3363985"/>
            <a:ext cx="8212822" cy="646331"/>
          </a:xfrm>
          <a:prstGeom prst="rect">
            <a:avLst/>
          </a:prstGeom>
          <a:noFill/>
        </p:spPr>
        <p:txBody>
          <a:bodyPr wrap="square" rtlCol="0">
            <a:spAutoFit/>
          </a:bodyPr>
          <a:lstStyle/>
          <a:p>
            <a:pPr algn="ctr"/>
            <a:r>
              <a:rPr lang="en-US" altLang="zh-TW" dirty="0"/>
              <a:t>Design for Luxury Front-Seat Passenger Infotainment Systems with Experience Prototyping through VR</a:t>
            </a:r>
            <a:endParaRPr lang="zh-TW" altLang="zh-TW" dirty="0"/>
          </a:p>
        </p:txBody>
      </p:sp>
    </p:spTree>
    <p:extLst>
      <p:ext uri="{BB962C8B-B14F-4D97-AF65-F5344CB8AC3E}">
        <p14:creationId xmlns:p14="http://schemas.microsoft.com/office/powerpoint/2010/main" val="426759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a:t>
            </a:r>
            <a:r>
              <a:rPr lang="zh-TW" altLang="en-US" dirty="0">
                <a:solidFill>
                  <a:srgbClr val="191B0E"/>
                </a:solidFill>
                <a:latin typeface="Franklin Gothic Book" panose="020B0503020102020204"/>
                <a:ea typeface="微軟正黑體" panose="020B0604030504040204" pitchFamily="34" charset="-120"/>
              </a:rPr>
              <a:t>方法</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8E2DAA9D-1DE3-44DB-8ED1-BE65246C5415}"/>
              </a:ext>
            </a:extLst>
          </p:cNvPr>
          <p:cNvSpPr>
            <a:spLocks noGrp="1"/>
          </p:cNvSpPr>
          <p:nvPr>
            <p:ph idx="1"/>
          </p:nvPr>
        </p:nvSpPr>
        <p:spPr>
          <a:xfrm>
            <a:off x="838200" y="1825625"/>
            <a:ext cx="10515600" cy="4351338"/>
          </a:xfrm>
        </p:spPr>
        <p:txBody>
          <a:bodyPr>
            <a:normAutofit/>
          </a:bodyPr>
          <a:lstStyle/>
          <a:p>
            <a:r>
              <a:rPr lang="zh-TW" altLang="en-US" dirty="0"/>
              <a:t>研究利用 </a:t>
            </a:r>
            <a:r>
              <a:rPr lang="en-US" altLang="zh-TW" dirty="0"/>
              <a:t>VR </a:t>
            </a:r>
            <a:r>
              <a:rPr lang="zh-TW" altLang="en-US" dirty="0"/>
              <a:t>模擬為參與者提供前座乘客資訊娛樂系統的互動體驗， 然後收集參與者的使用體驗。</a:t>
            </a:r>
            <a:endParaRPr lang="en-US" altLang="zh-TW" dirty="0"/>
          </a:p>
          <a:p>
            <a:r>
              <a:rPr lang="zh-TW" altLang="en-US" dirty="0"/>
              <a:t>使用</a:t>
            </a:r>
            <a:r>
              <a:rPr lang="en-US" altLang="zh-TW" dirty="0"/>
              <a:t>VR</a:t>
            </a:r>
            <a:r>
              <a:rPr lang="zh-TW" altLang="en-US" dirty="0"/>
              <a:t>作為體驗</a:t>
            </a:r>
            <a:r>
              <a:rPr lang="en-US" altLang="zh-TW" dirty="0"/>
              <a:t>:</a:t>
            </a:r>
            <a:r>
              <a:rPr lang="zh-TW" altLang="en-US" dirty="0"/>
              <a:t>拍照、旅途資訊、預定、活動建議、媒體、接近目的地通知、到達通知</a:t>
            </a:r>
            <a:r>
              <a:rPr lang="en-US" altLang="zh-TW" dirty="0"/>
              <a:t>&amp;</a:t>
            </a:r>
            <a:r>
              <a:rPr lang="zh-TW" altLang="en-US" dirty="0"/>
              <a:t>停用。</a:t>
            </a:r>
          </a:p>
          <a:p>
            <a:r>
              <a:rPr lang="zh-TW" altLang="en-US" dirty="0"/>
              <a:t>使用語義差異問卷調查體驗的</a:t>
            </a:r>
            <a:r>
              <a:rPr lang="zh-TW" altLang="en-US" u="sng" dirty="0"/>
              <a:t>享樂</a:t>
            </a:r>
            <a:r>
              <a:rPr lang="en-US" altLang="zh-TW" u="sng" dirty="0"/>
              <a:t>-</a:t>
            </a:r>
            <a:r>
              <a:rPr lang="zh-TW" altLang="en-US" u="sng" dirty="0"/>
              <a:t>用語</a:t>
            </a:r>
            <a:r>
              <a:rPr lang="zh-TW" altLang="en-US" dirty="0"/>
              <a:t>的品質</a:t>
            </a:r>
            <a:endParaRPr lang="en-US" altLang="zh-TW" dirty="0"/>
          </a:p>
          <a:p>
            <a:r>
              <a:rPr lang="zh-TW" altLang="en-US" dirty="0"/>
              <a:t>結合訪談的方式和調查以下三點</a:t>
            </a:r>
            <a:r>
              <a:rPr lang="en-US" altLang="zh-TW" dirty="0"/>
              <a:t>:</a:t>
            </a:r>
          </a:p>
          <a:p>
            <a:pPr lvl="1"/>
            <a:r>
              <a:rPr lang="zh-TW" altLang="en-US" dirty="0"/>
              <a:t>功能價值</a:t>
            </a:r>
            <a:endParaRPr lang="en-US" altLang="zh-TW" dirty="0"/>
          </a:p>
          <a:p>
            <a:pPr lvl="1"/>
            <a:r>
              <a:rPr lang="zh-TW" altLang="en-US" dirty="0"/>
              <a:t>享樂品質 </a:t>
            </a:r>
            <a:r>
              <a:rPr lang="en-US" altLang="zh-TW" dirty="0"/>
              <a:t>- </a:t>
            </a:r>
            <a:r>
              <a:rPr lang="zh-TW" altLang="en-US" dirty="0"/>
              <a:t>體驗價值</a:t>
            </a:r>
            <a:endParaRPr lang="en-US" altLang="zh-TW" dirty="0"/>
          </a:p>
          <a:p>
            <a:pPr lvl="1"/>
            <a:r>
              <a:rPr lang="zh-TW" altLang="en-US" dirty="0"/>
              <a:t>象徵和社會價值</a:t>
            </a:r>
          </a:p>
        </p:txBody>
      </p:sp>
    </p:spTree>
    <p:extLst>
      <p:ext uri="{BB962C8B-B14F-4D97-AF65-F5344CB8AC3E}">
        <p14:creationId xmlns:p14="http://schemas.microsoft.com/office/powerpoint/2010/main" val="370643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5" name="內容版面配置區 2">
            <a:extLst>
              <a:ext uri="{FF2B5EF4-FFF2-40B4-BE49-F238E27FC236}">
                <a16:creationId xmlns:a16="http://schemas.microsoft.com/office/drawing/2014/main" id="{095C3203-D0B0-436D-93F1-36C0085B4B8C}"/>
              </a:ext>
            </a:extLst>
          </p:cNvPr>
          <p:cNvSpPr>
            <a:spLocks noGrp="1"/>
          </p:cNvSpPr>
          <p:nvPr>
            <p:ph idx="1"/>
          </p:nvPr>
        </p:nvSpPr>
        <p:spPr>
          <a:xfrm>
            <a:off x="838200" y="1825625"/>
            <a:ext cx="10515600" cy="4351338"/>
          </a:xfrm>
        </p:spPr>
        <p:txBody>
          <a:bodyPr/>
          <a:lstStyle/>
          <a:p>
            <a:r>
              <a:rPr lang="zh-TW" altLang="en-US" dirty="0"/>
              <a:t>語義差異問卷：在 使用</a:t>
            </a:r>
            <a:r>
              <a:rPr lang="en-US" altLang="zh-TW" dirty="0"/>
              <a:t>VR </a:t>
            </a:r>
            <a:r>
              <a:rPr lang="zh-TW" altLang="en-US" dirty="0"/>
              <a:t>之後，參與者被要求在問卷上對前座乘客資訊娛樂系統 </a:t>
            </a:r>
            <a:r>
              <a:rPr lang="en-US" altLang="zh-TW" dirty="0"/>
              <a:t>UX </a:t>
            </a:r>
            <a:r>
              <a:rPr lang="zh-TW" altLang="en-US" dirty="0"/>
              <a:t>進行評分。問卷是有關形容詞的語義差異的七分李克特量表。該量表改編自 </a:t>
            </a:r>
            <a:r>
              <a:rPr lang="en-US" altLang="zh-TW" dirty="0" err="1"/>
              <a:t>AttrakDiff</a:t>
            </a:r>
            <a:r>
              <a:rPr lang="en-US" altLang="zh-TW" dirty="0"/>
              <a:t> </a:t>
            </a:r>
            <a:r>
              <a:rPr lang="zh-TW" altLang="en-US" dirty="0"/>
              <a:t>問卷 </a:t>
            </a:r>
            <a:r>
              <a:rPr lang="en-US" altLang="zh-TW" dirty="0"/>
              <a:t>(</a:t>
            </a:r>
            <a:r>
              <a:rPr lang="en-US" altLang="zh-TW" dirty="0" err="1"/>
              <a:t>Hassenzahl</a:t>
            </a:r>
            <a:r>
              <a:rPr lang="en-US" altLang="zh-TW" dirty="0"/>
              <a:t> et al., 2003, 2015)</a:t>
            </a:r>
            <a:r>
              <a:rPr lang="zh-TW" altLang="en-US" dirty="0"/>
              <a:t>，用於測量用戶體驗的享樂</a:t>
            </a:r>
            <a:r>
              <a:rPr lang="en-US" altLang="zh-TW" dirty="0"/>
              <a:t>-</a:t>
            </a:r>
            <a:r>
              <a:rPr lang="zh-TW" altLang="en-US" dirty="0"/>
              <a:t>語用。</a:t>
            </a:r>
          </a:p>
        </p:txBody>
      </p:sp>
      <p:pic>
        <p:nvPicPr>
          <p:cNvPr id="6" name="圖片 5">
            <a:extLst>
              <a:ext uri="{FF2B5EF4-FFF2-40B4-BE49-F238E27FC236}">
                <a16:creationId xmlns:a16="http://schemas.microsoft.com/office/drawing/2014/main" id="{2546D6FA-4638-47CE-99A1-D025C5614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0894" y="3733694"/>
            <a:ext cx="8950211" cy="2443269"/>
          </a:xfrm>
          <a:prstGeom prst="rect">
            <a:avLst/>
          </a:prstGeom>
        </p:spPr>
      </p:pic>
      <p:sp>
        <p:nvSpPr>
          <p:cNvPr id="7" name="矩形 6">
            <a:extLst>
              <a:ext uri="{FF2B5EF4-FFF2-40B4-BE49-F238E27FC236}">
                <a16:creationId xmlns:a16="http://schemas.microsoft.com/office/drawing/2014/main" id="{0B4DB8C2-2011-4733-BBF6-952B8B1BBEC1}"/>
              </a:ext>
            </a:extLst>
          </p:cNvPr>
          <p:cNvSpPr/>
          <p:nvPr/>
        </p:nvSpPr>
        <p:spPr>
          <a:xfrm>
            <a:off x="3781796" y="6311900"/>
            <a:ext cx="4339650" cy="369332"/>
          </a:xfrm>
          <a:prstGeom prst="rect">
            <a:avLst/>
          </a:prstGeom>
        </p:spPr>
        <p:txBody>
          <a:bodyPr wrap="none">
            <a:spAutoFit/>
          </a:bodyPr>
          <a:lstStyle/>
          <a:p>
            <a:r>
              <a:rPr lang="zh-TW" altLang="en-US" dirty="0"/>
              <a:t>用於評估使用者體驗的語義差異形容詞。</a:t>
            </a:r>
          </a:p>
        </p:txBody>
      </p:sp>
    </p:spTree>
    <p:extLst>
      <p:ext uri="{BB962C8B-B14F-4D97-AF65-F5344CB8AC3E}">
        <p14:creationId xmlns:p14="http://schemas.microsoft.com/office/powerpoint/2010/main" val="235728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4-1 </a:t>
            </a:r>
            <a:r>
              <a:rPr lang="zh-TW" altLang="en-US" dirty="0">
                <a:solidFill>
                  <a:srgbClr val="191B0E"/>
                </a:solidFill>
                <a:latin typeface="Franklin Gothic Book" panose="020B0503020102020204"/>
                <a:ea typeface="微軟正黑體" panose="020B0604030504040204" pitchFamily="34" charset="-120"/>
              </a:rPr>
              <a:t>受測者</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FAC2692D-2A95-4373-9D53-B8B69DA2C348}"/>
              </a:ext>
            </a:extLst>
          </p:cNvPr>
          <p:cNvSpPr>
            <a:spLocks noGrp="1"/>
          </p:cNvSpPr>
          <p:nvPr>
            <p:ph idx="1"/>
          </p:nvPr>
        </p:nvSpPr>
        <p:spPr>
          <a:xfrm>
            <a:off x="838200" y="1825625"/>
            <a:ext cx="10515600" cy="4351338"/>
          </a:xfrm>
        </p:spPr>
        <p:txBody>
          <a:bodyPr/>
          <a:lstStyle/>
          <a:p>
            <a:r>
              <a:rPr lang="zh-TW" altLang="en-US" dirty="0"/>
              <a:t>參與者曾在日常生活中作為汽車乘客旅行，至少年滿 </a:t>
            </a:r>
            <a:r>
              <a:rPr lang="en-US" altLang="zh-TW" dirty="0"/>
              <a:t>18 </a:t>
            </a:r>
            <a:r>
              <a:rPr lang="zh-TW" altLang="en-US" dirty="0"/>
              <a:t>歲，並且不要有運動（模擬）病。</a:t>
            </a:r>
            <a:endParaRPr lang="en-US" altLang="zh-TW" dirty="0"/>
          </a:p>
          <a:p>
            <a:r>
              <a:rPr lang="zh-TW" altLang="en-US" dirty="0"/>
              <a:t>共有 </a:t>
            </a:r>
            <a:r>
              <a:rPr lang="en-US" altLang="zh-TW" dirty="0"/>
              <a:t>27 </a:t>
            </a:r>
            <a:r>
              <a:rPr lang="zh-TW" altLang="en-US" dirty="0"/>
              <a:t>名參與者（</a:t>
            </a:r>
            <a:r>
              <a:rPr lang="en-US" altLang="zh-TW" dirty="0"/>
              <a:t>6</a:t>
            </a:r>
            <a:r>
              <a:rPr lang="zh-TW" altLang="en-US" dirty="0"/>
              <a:t>女、</a:t>
            </a:r>
            <a:r>
              <a:rPr lang="en-US" altLang="zh-TW" dirty="0"/>
              <a:t>21</a:t>
            </a:r>
            <a:r>
              <a:rPr lang="zh-TW" altLang="en-US" dirty="0"/>
              <a:t>男</a:t>
            </a:r>
            <a:r>
              <a:rPr lang="en-US" altLang="zh-TW" dirty="0"/>
              <a:t>)</a:t>
            </a:r>
            <a:r>
              <a:rPr lang="zh-TW" altLang="en-US" dirty="0"/>
              <a:t>，年齡範圍：</a:t>
            </a:r>
            <a:r>
              <a:rPr lang="en-US" altLang="zh-TW" dirty="0"/>
              <a:t>25-49</a:t>
            </a:r>
            <a:r>
              <a:rPr lang="zh-TW" altLang="en-US" dirty="0"/>
              <a:t>，平均</a:t>
            </a:r>
            <a:r>
              <a:rPr lang="en-US" altLang="zh-TW" dirty="0"/>
              <a:t>33.3</a:t>
            </a:r>
            <a:r>
              <a:rPr lang="zh-TW" altLang="en-US" dirty="0"/>
              <a:t>。</a:t>
            </a:r>
            <a:endParaRPr lang="en-US" altLang="zh-TW" dirty="0"/>
          </a:p>
          <a:p>
            <a:endParaRPr lang="zh-TW" altLang="en-US" dirty="0"/>
          </a:p>
        </p:txBody>
      </p:sp>
    </p:spTree>
    <p:extLst>
      <p:ext uri="{BB962C8B-B14F-4D97-AF65-F5344CB8AC3E}">
        <p14:creationId xmlns:p14="http://schemas.microsoft.com/office/powerpoint/2010/main" val="2261042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4-2 </a:t>
            </a:r>
            <a:r>
              <a:rPr lang="zh-TW" altLang="en-US" dirty="0">
                <a:solidFill>
                  <a:srgbClr val="191B0E"/>
                </a:solidFill>
                <a:latin typeface="Franklin Gothic Book" panose="020B0503020102020204"/>
                <a:ea typeface="微軟正黑體" panose="020B0604030504040204" pitchFamily="34" charset="-120"/>
              </a:rPr>
              <a:t>儀器設備</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2">
            <a:extLst>
              <a:ext uri="{FF2B5EF4-FFF2-40B4-BE49-F238E27FC236}">
                <a16:creationId xmlns:a16="http://schemas.microsoft.com/office/drawing/2014/main" id="{F814A4E1-D341-485D-BA82-D25730B67B03}"/>
              </a:ext>
            </a:extLst>
          </p:cNvPr>
          <p:cNvSpPr>
            <a:spLocks noGrp="1"/>
          </p:cNvSpPr>
          <p:nvPr>
            <p:ph idx="1"/>
          </p:nvPr>
        </p:nvSpPr>
        <p:spPr>
          <a:xfrm>
            <a:off x="838200" y="1825625"/>
            <a:ext cx="10515600" cy="4351338"/>
          </a:xfrm>
        </p:spPr>
        <p:txBody>
          <a:bodyPr>
            <a:normAutofit/>
          </a:bodyPr>
          <a:lstStyle/>
          <a:p>
            <a:r>
              <a:rPr lang="zh-TW" altLang="en-US" dirty="0"/>
              <a:t>虛擬現實系統</a:t>
            </a:r>
            <a:r>
              <a:rPr lang="en-US" altLang="zh-TW" dirty="0"/>
              <a:t>:</a:t>
            </a:r>
          </a:p>
          <a:p>
            <a:pPr lvl="1"/>
            <a:r>
              <a:rPr lang="en-US" altLang="zh-TW" dirty="0"/>
              <a:t>HTC VIVE </a:t>
            </a:r>
            <a:r>
              <a:rPr lang="zh-TW" altLang="en-US" dirty="0"/>
              <a:t>頭戴裝置、</a:t>
            </a:r>
            <a:r>
              <a:rPr lang="en-US" altLang="zh-TW" dirty="0"/>
              <a:t> </a:t>
            </a:r>
            <a:r>
              <a:rPr lang="zh-TW" altLang="en-US" dirty="0"/>
              <a:t>曼富圖三腳架、</a:t>
            </a:r>
            <a:r>
              <a:rPr lang="en-US" altLang="zh-TW" dirty="0"/>
              <a:t>VIVE </a:t>
            </a:r>
            <a:r>
              <a:rPr lang="zh-TW" altLang="en-US" dirty="0"/>
              <a:t>控制器、泡沫聚苯乙烯支架（以物理方式執行虛擬扶手按鈕的功能）、</a:t>
            </a:r>
            <a:r>
              <a:rPr lang="en-US" altLang="zh-TW" dirty="0"/>
              <a:t>Unity </a:t>
            </a:r>
            <a:r>
              <a:rPr lang="zh-TW" altLang="en-US" dirty="0"/>
              <a:t>遊戲引擎、</a:t>
            </a:r>
            <a:r>
              <a:rPr lang="en-US" altLang="zh-TW" dirty="0" err="1"/>
              <a:t>SteamVR</a:t>
            </a:r>
            <a:endParaRPr lang="en-US" altLang="zh-TW" dirty="0"/>
          </a:p>
          <a:p>
            <a:r>
              <a:rPr lang="zh-TW" altLang="en-US" dirty="0"/>
              <a:t>手部追踪</a:t>
            </a:r>
            <a:r>
              <a:rPr lang="en-US" altLang="zh-TW" dirty="0"/>
              <a:t>:</a:t>
            </a:r>
          </a:p>
          <a:p>
            <a:pPr lvl="1"/>
            <a:r>
              <a:rPr lang="en-US" altLang="zh-TW" dirty="0" err="1"/>
              <a:t>LeapMotion</a:t>
            </a:r>
            <a:r>
              <a:rPr lang="en-US" altLang="zh-TW" dirty="0"/>
              <a:t> Universal VR Dev Bundle</a:t>
            </a:r>
            <a:r>
              <a:rPr lang="zh-TW" altLang="en-US" dirty="0"/>
              <a:t>（控制器和安裝）、</a:t>
            </a:r>
            <a:r>
              <a:rPr lang="en-US" altLang="zh-TW" dirty="0"/>
              <a:t>Leap </a:t>
            </a:r>
            <a:r>
              <a:rPr lang="zh-TW" altLang="en-US" dirty="0"/>
              <a:t>開發工具包 </a:t>
            </a:r>
            <a:r>
              <a:rPr lang="en-US" altLang="zh-TW" dirty="0"/>
              <a:t>– Orion</a:t>
            </a:r>
          </a:p>
          <a:p>
            <a:r>
              <a:rPr lang="zh-TW" altLang="en-US" dirty="0"/>
              <a:t>影片錄製</a:t>
            </a:r>
            <a:r>
              <a:rPr lang="en-US" altLang="zh-TW" dirty="0"/>
              <a:t>:</a:t>
            </a:r>
          </a:p>
          <a:p>
            <a:pPr lvl="1"/>
            <a:r>
              <a:rPr lang="zh-TW" altLang="en-US" dirty="0"/>
              <a:t>羅技 </a:t>
            </a:r>
            <a:r>
              <a:rPr lang="en-US" altLang="zh-TW" dirty="0" err="1"/>
              <a:t>QuickCam</a:t>
            </a:r>
            <a:r>
              <a:rPr lang="en-US" altLang="zh-TW" dirty="0"/>
              <a:t> Pro 9000 </a:t>
            </a:r>
            <a:r>
              <a:rPr lang="zh-TW" altLang="en-US" dirty="0"/>
              <a:t>網絡相機、羅技網絡相機軟體（</a:t>
            </a:r>
            <a:r>
              <a:rPr lang="en-US" altLang="zh-TW" dirty="0"/>
              <a:t>2.51 </a:t>
            </a:r>
            <a:r>
              <a:rPr lang="zh-TW" altLang="en-US" dirty="0"/>
              <a:t>版</a:t>
            </a:r>
            <a:endParaRPr lang="en-US" altLang="zh-TW" dirty="0"/>
          </a:p>
          <a:p>
            <a:r>
              <a:rPr lang="zh-TW" altLang="en-US" dirty="0"/>
              <a:t>聲音錄製</a:t>
            </a:r>
            <a:r>
              <a:rPr lang="en-US" altLang="zh-TW" dirty="0"/>
              <a:t>:</a:t>
            </a:r>
          </a:p>
          <a:p>
            <a:pPr lvl="1"/>
            <a:r>
              <a:rPr lang="en-US" altLang="zh-TW" dirty="0"/>
              <a:t>iPhone SE</a:t>
            </a:r>
            <a:r>
              <a:rPr lang="zh-TW" altLang="en-US" dirty="0"/>
              <a:t>，語音備忘錄</a:t>
            </a:r>
            <a:endParaRPr lang="en-US" altLang="zh-TW" dirty="0"/>
          </a:p>
        </p:txBody>
      </p:sp>
    </p:spTree>
    <p:extLst>
      <p:ext uri="{BB962C8B-B14F-4D97-AF65-F5344CB8AC3E}">
        <p14:creationId xmlns:p14="http://schemas.microsoft.com/office/powerpoint/2010/main" val="64059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2">
            <a:extLst>
              <a:ext uri="{FF2B5EF4-FFF2-40B4-BE49-F238E27FC236}">
                <a16:creationId xmlns:a16="http://schemas.microsoft.com/office/drawing/2014/main" id="{F814A4E1-D341-485D-BA82-D25730B67B03}"/>
              </a:ext>
            </a:extLst>
          </p:cNvPr>
          <p:cNvSpPr>
            <a:spLocks noGrp="1"/>
          </p:cNvSpPr>
          <p:nvPr>
            <p:ph idx="1"/>
          </p:nvPr>
        </p:nvSpPr>
        <p:spPr>
          <a:xfrm>
            <a:off x="838200" y="1825625"/>
            <a:ext cx="10515600" cy="4351338"/>
          </a:xfrm>
        </p:spPr>
        <p:txBody>
          <a:bodyPr>
            <a:normAutofit/>
          </a:bodyPr>
          <a:lstStyle/>
          <a:p>
            <a:r>
              <a:rPr lang="en-US" altLang="zh-TW" dirty="0"/>
              <a:t>VR </a:t>
            </a:r>
            <a:r>
              <a:rPr lang="zh-TW" altLang="en-US" dirty="0"/>
              <a:t>模擬是使用 </a:t>
            </a:r>
            <a:r>
              <a:rPr lang="en-US" altLang="zh-TW" dirty="0"/>
              <a:t>VEC </a:t>
            </a:r>
            <a:r>
              <a:rPr lang="zh-TW" altLang="en-US" dirty="0"/>
              <a:t>開發的。首先作者在 </a:t>
            </a:r>
            <a:r>
              <a:rPr lang="en-US" altLang="zh-TW" dirty="0"/>
              <a:t>Unity </a:t>
            </a:r>
            <a:r>
              <a:rPr lang="zh-TW" altLang="en-US" dirty="0"/>
              <a:t>中準備了 </a:t>
            </a:r>
            <a:r>
              <a:rPr lang="en-US" altLang="zh-TW" dirty="0"/>
              <a:t>UI</a:t>
            </a:r>
            <a:r>
              <a:rPr lang="zh-TW" altLang="en-US" dirty="0"/>
              <a:t>畫面（用於構建模擬的遊戲引擎）。背景使用市將賓利汽車提供的 </a:t>
            </a:r>
            <a:r>
              <a:rPr lang="en-US" altLang="zh-TW" dirty="0"/>
              <a:t>3D </a:t>
            </a:r>
            <a:r>
              <a:rPr lang="zh-TW" altLang="en-US" dirty="0"/>
              <a:t>汽車數據轉化為 </a:t>
            </a:r>
            <a:r>
              <a:rPr lang="en-US" altLang="zh-TW" dirty="0"/>
              <a:t>VR</a:t>
            </a:r>
            <a:r>
              <a:rPr lang="zh-TW" altLang="en-US" dirty="0"/>
              <a:t>場景。</a:t>
            </a:r>
            <a:endParaRPr lang="en-US" altLang="zh-TW" dirty="0"/>
          </a:p>
        </p:txBody>
      </p:sp>
      <p:pic>
        <p:nvPicPr>
          <p:cNvPr id="6" name="圖片 5">
            <a:extLst>
              <a:ext uri="{FF2B5EF4-FFF2-40B4-BE49-F238E27FC236}">
                <a16:creationId xmlns:a16="http://schemas.microsoft.com/office/drawing/2014/main" id="{C359D44D-9122-43DB-B2D5-45D2C716A8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0609" y="3055384"/>
            <a:ext cx="5795300" cy="3461794"/>
          </a:xfrm>
          <a:prstGeom prst="rect">
            <a:avLst/>
          </a:prstGeom>
        </p:spPr>
      </p:pic>
    </p:spTree>
    <p:extLst>
      <p:ext uri="{BB962C8B-B14F-4D97-AF65-F5344CB8AC3E}">
        <p14:creationId xmlns:p14="http://schemas.microsoft.com/office/powerpoint/2010/main" val="905387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圖片 9" descr="一張含有 文字, 室外 的圖片&#10;&#10;自動產生的描述">
            <a:extLst>
              <a:ext uri="{FF2B5EF4-FFF2-40B4-BE49-F238E27FC236}">
                <a16:creationId xmlns:a16="http://schemas.microsoft.com/office/drawing/2014/main" id="{5EC194CE-AD86-4560-B67A-811AA51887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8217" y="3588544"/>
            <a:ext cx="3024188" cy="896938"/>
          </a:xfrm>
          <a:prstGeom prst="rect">
            <a:avLst/>
          </a:prstGeom>
        </p:spPr>
      </p:pic>
      <p:pic>
        <p:nvPicPr>
          <p:cNvPr id="12" name="圖片 11" descr="一張含有 文字, 路面, 公路 的圖片&#10;&#10;自動產生的描述">
            <a:extLst>
              <a:ext uri="{FF2B5EF4-FFF2-40B4-BE49-F238E27FC236}">
                <a16:creationId xmlns:a16="http://schemas.microsoft.com/office/drawing/2014/main" id="{B5F0A911-6A15-44D5-89A0-331AABE261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8217" y="5763419"/>
            <a:ext cx="3024188" cy="1001713"/>
          </a:xfrm>
          <a:prstGeom prst="rect">
            <a:avLst/>
          </a:prstGeom>
        </p:spPr>
      </p:pic>
      <p:pic>
        <p:nvPicPr>
          <p:cNvPr id="11" name="圖片 10" descr="一張含有 文字, 控制台 的圖片&#10;&#10;自動產生的描述">
            <a:extLst>
              <a:ext uri="{FF2B5EF4-FFF2-40B4-BE49-F238E27FC236}">
                <a16:creationId xmlns:a16="http://schemas.microsoft.com/office/drawing/2014/main" id="{184B1F22-0498-455D-A3AD-A2C87F3CAE1A}"/>
              </a:ext>
            </a:extLst>
          </p:cNvPr>
          <p:cNvPicPr>
            <a:picLocks noChangeAspect="1"/>
          </p:cNvPicPr>
          <p:nvPr/>
        </p:nvPicPr>
        <p:blipFill rotWithShape="1">
          <a:blip r:embed="rId6">
            <a:extLst>
              <a:ext uri="{28A0092B-C50C-407E-A947-70E740481C1C}">
                <a14:useLocalDpi xmlns:a14="http://schemas.microsoft.com/office/drawing/2010/main" val="0"/>
              </a:ext>
            </a:extLst>
          </a:blip>
          <a:srcRect l="35981"/>
          <a:stretch/>
        </p:blipFill>
        <p:spPr>
          <a:xfrm>
            <a:off x="7178217" y="4552156"/>
            <a:ext cx="3024188" cy="1146175"/>
          </a:xfrm>
          <a:prstGeom prst="rect">
            <a:avLst/>
          </a:prstGeom>
        </p:spPr>
      </p:pic>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4-3 </a:t>
            </a:r>
            <a:r>
              <a:rPr lang="zh-TW" altLang="en-US" dirty="0">
                <a:solidFill>
                  <a:srgbClr val="191B0E"/>
                </a:solidFill>
                <a:latin typeface="Franklin Gothic Book" panose="020B0503020102020204"/>
                <a:ea typeface="微軟正黑體" panose="020B0604030504040204" pitchFamily="34" charset="-120"/>
              </a:rPr>
              <a:t>受測者工作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pic>
        <p:nvPicPr>
          <p:cNvPr id="4" name="內容版面配置區 4" descr="一張含有 文字, 裝置, 儀錶, 控制台 的圖片&#10;&#10;自動產生的描述">
            <a:extLst>
              <a:ext uri="{FF2B5EF4-FFF2-40B4-BE49-F238E27FC236}">
                <a16:creationId xmlns:a16="http://schemas.microsoft.com/office/drawing/2014/main" id="{04B736D5-60D9-44B0-A227-3CA85BC3BC5F}"/>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963155" y="1281906"/>
            <a:ext cx="6146800" cy="1858963"/>
          </a:xfrm>
        </p:spPr>
      </p:pic>
      <p:pic>
        <p:nvPicPr>
          <p:cNvPr id="5" name="圖片 4" descr="一張含有 文字, 控制台 的圖片&#10;&#10;自動產生的描述">
            <a:extLst>
              <a:ext uri="{FF2B5EF4-FFF2-40B4-BE49-F238E27FC236}">
                <a16:creationId xmlns:a16="http://schemas.microsoft.com/office/drawing/2014/main" id="{67750D67-1D86-499F-8A03-1B0A8B5B3BFD}"/>
              </a:ext>
            </a:extLst>
          </p:cNvPr>
          <p:cNvPicPr>
            <a:picLocks noChangeAspect="1"/>
          </p:cNvPicPr>
          <p:nvPr/>
        </p:nvPicPr>
        <p:blipFill rotWithShape="1">
          <a:blip r:embed="rId8">
            <a:extLst>
              <a:ext uri="{28A0092B-C50C-407E-A947-70E740481C1C}">
                <a14:useLocalDpi xmlns:a14="http://schemas.microsoft.com/office/drawing/2010/main" val="0"/>
              </a:ext>
            </a:extLst>
          </a:blip>
          <a:srcRect l="36203"/>
          <a:stretch/>
        </p:blipFill>
        <p:spPr>
          <a:xfrm>
            <a:off x="963155" y="3207544"/>
            <a:ext cx="6146800" cy="2303463"/>
          </a:xfrm>
          <a:prstGeom prst="rect">
            <a:avLst/>
          </a:prstGeom>
        </p:spPr>
      </p:pic>
      <p:pic>
        <p:nvPicPr>
          <p:cNvPr id="6" name="圖片 5" descr="一張含有 文字 的圖片&#10;&#10;自動產生的描述">
            <a:extLst>
              <a:ext uri="{FF2B5EF4-FFF2-40B4-BE49-F238E27FC236}">
                <a16:creationId xmlns:a16="http://schemas.microsoft.com/office/drawing/2014/main" id="{4D58CF6C-E20A-4856-B2B9-9CFD22F9C1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3155" y="5577681"/>
            <a:ext cx="6146800" cy="1189038"/>
          </a:xfrm>
          <a:prstGeom prst="rect">
            <a:avLst/>
          </a:prstGeom>
        </p:spPr>
      </p:pic>
      <p:pic>
        <p:nvPicPr>
          <p:cNvPr id="7" name="圖片 6" descr="一張含有 文字, 電子用品 的圖片&#10;&#10;自動產生的描述">
            <a:extLst>
              <a:ext uri="{FF2B5EF4-FFF2-40B4-BE49-F238E27FC236}">
                <a16:creationId xmlns:a16="http://schemas.microsoft.com/office/drawing/2014/main" id="{5271528A-D4A8-492F-9563-4085B8FAC2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78217" y="1281906"/>
            <a:ext cx="3024188" cy="1042988"/>
          </a:xfrm>
          <a:prstGeom prst="rect">
            <a:avLst/>
          </a:prstGeom>
        </p:spPr>
      </p:pic>
      <p:pic>
        <p:nvPicPr>
          <p:cNvPr id="9" name="圖片 8" descr="一張含有 文字, 電子用品 的圖片&#10;&#10;自動產生的描述">
            <a:extLst>
              <a:ext uri="{FF2B5EF4-FFF2-40B4-BE49-F238E27FC236}">
                <a16:creationId xmlns:a16="http://schemas.microsoft.com/office/drawing/2014/main" id="{3D08ABED-8DF8-432E-98DA-226C488E6D55}"/>
              </a:ext>
            </a:extLst>
          </p:cNvPr>
          <p:cNvPicPr>
            <a:picLocks noChangeAspect="1"/>
          </p:cNvPicPr>
          <p:nvPr/>
        </p:nvPicPr>
        <p:blipFill rotWithShape="1">
          <a:blip r:embed="rId11">
            <a:extLst>
              <a:ext uri="{28A0092B-C50C-407E-A947-70E740481C1C}">
                <a14:useLocalDpi xmlns:a14="http://schemas.microsoft.com/office/drawing/2010/main" val="0"/>
              </a:ext>
            </a:extLst>
          </a:blip>
          <a:srcRect l="37021"/>
          <a:stretch/>
        </p:blipFill>
        <p:spPr>
          <a:xfrm>
            <a:off x="7178217" y="2391569"/>
            <a:ext cx="3024188" cy="1130300"/>
          </a:xfrm>
          <a:prstGeom prst="rect">
            <a:avLst/>
          </a:prstGeom>
        </p:spPr>
      </p:pic>
      <p:sp>
        <p:nvSpPr>
          <p:cNvPr id="13" name="文字方塊 12">
            <a:extLst>
              <a:ext uri="{FF2B5EF4-FFF2-40B4-BE49-F238E27FC236}">
                <a16:creationId xmlns:a16="http://schemas.microsoft.com/office/drawing/2014/main" id="{AA5CB073-7F36-4002-BE39-A66A41978276}"/>
              </a:ext>
            </a:extLst>
          </p:cNvPr>
          <p:cNvSpPr txBox="1"/>
          <p:nvPr/>
        </p:nvSpPr>
        <p:spPr>
          <a:xfrm>
            <a:off x="145219" y="2099086"/>
            <a:ext cx="701040" cy="369332"/>
          </a:xfrm>
          <a:prstGeom prst="rect">
            <a:avLst/>
          </a:prstGeom>
          <a:noFill/>
        </p:spPr>
        <p:txBody>
          <a:bodyPr wrap="square" rtlCol="0">
            <a:spAutoFit/>
          </a:bodyPr>
          <a:lstStyle/>
          <a:p>
            <a:r>
              <a:rPr lang="zh-TW" altLang="en-US" dirty="0"/>
              <a:t>活動</a:t>
            </a:r>
          </a:p>
        </p:txBody>
      </p:sp>
      <p:sp>
        <p:nvSpPr>
          <p:cNvPr id="14" name="文字方塊 13">
            <a:extLst>
              <a:ext uri="{FF2B5EF4-FFF2-40B4-BE49-F238E27FC236}">
                <a16:creationId xmlns:a16="http://schemas.microsoft.com/office/drawing/2014/main" id="{59E19CC5-B0F4-40DD-8723-216D0194C5B3}"/>
              </a:ext>
            </a:extLst>
          </p:cNvPr>
          <p:cNvSpPr txBox="1"/>
          <p:nvPr/>
        </p:nvSpPr>
        <p:spPr>
          <a:xfrm>
            <a:off x="288680" y="4132381"/>
            <a:ext cx="320676" cy="646331"/>
          </a:xfrm>
          <a:prstGeom prst="rect">
            <a:avLst/>
          </a:prstGeom>
          <a:noFill/>
        </p:spPr>
        <p:txBody>
          <a:bodyPr wrap="square" rtlCol="0">
            <a:spAutoFit/>
          </a:bodyPr>
          <a:lstStyle/>
          <a:p>
            <a:r>
              <a:rPr lang="zh-TW" altLang="en-US" dirty="0"/>
              <a:t>拍照</a:t>
            </a:r>
          </a:p>
        </p:txBody>
      </p:sp>
      <p:sp>
        <p:nvSpPr>
          <p:cNvPr id="15" name="文字方塊 14">
            <a:extLst>
              <a:ext uri="{FF2B5EF4-FFF2-40B4-BE49-F238E27FC236}">
                <a16:creationId xmlns:a16="http://schemas.microsoft.com/office/drawing/2014/main" id="{BA5EED8A-BB82-4496-B6D6-62D1801ABA95}"/>
              </a:ext>
            </a:extLst>
          </p:cNvPr>
          <p:cNvSpPr txBox="1"/>
          <p:nvPr/>
        </p:nvSpPr>
        <p:spPr>
          <a:xfrm>
            <a:off x="-244" y="6000955"/>
            <a:ext cx="1483360" cy="369332"/>
          </a:xfrm>
          <a:prstGeom prst="rect">
            <a:avLst/>
          </a:prstGeom>
          <a:noFill/>
        </p:spPr>
        <p:txBody>
          <a:bodyPr wrap="square" rtlCol="0">
            <a:spAutoFit/>
          </a:bodyPr>
          <a:lstStyle/>
          <a:p>
            <a:r>
              <a:rPr lang="zh-TW" altLang="en-US" dirty="0"/>
              <a:t>旅途資訊</a:t>
            </a:r>
          </a:p>
        </p:txBody>
      </p:sp>
      <p:sp>
        <p:nvSpPr>
          <p:cNvPr id="16" name="文字方塊 15">
            <a:extLst>
              <a:ext uri="{FF2B5EF4-FFF2-40B4-BE49-F238E27FC236}">
                <a16:creationId xmlns:a16="http://schemas.microsoft.com/office/drawing/2014/main" id="{B5806240-BABC-4340-B6FA-0129A5DDC3EB}"/>
              </a:ext>
            </a:extLst>
          </p:cNvPr>
          <p:cNvSpPr txBox="1"/>
          <p:nvPr/>
        </p:nvSpPr>
        <p:spPr>
          <a:xfrm>
            <a:off x="10360429" y="2797302"/>
            <a:ext cx="1330960" cy="369332"/>
          </a:xfrm>
          <a:prstGeom prst="rect">
            <a:avLst/>
          </a:prstGeom>
          <a:noFill/>
        </p:spPr>
        <p:txBody>
          <a:bodyPr wrap="square" rtlCol="0">
            <a:spAutoFit/>
          </a:bodyPr>
          <a:lstStyle/>
          <a:p>
            <a:r>
              <a:rPr lang="zh-TW" altLang="en-US" dirty="0"/>
              <a:t>活動建議</a:t>
            </a:r>
          </a:p>
        </p:txBody>
      </p:sp>
      <p:sp>
        <p:nvSpPr>
          <p:cNvPr id="17" name="文字方塊 16">
            <a:extLst>
              <a:ext uri="{FF2B5EF4-FFF2-40B4-BE49-F238E27FC236}">
                <a16:creationId xmlns:a16="http://schemas.microsoft.com/office/drawing/2014/main" id="{39276A99-A7FB-406A-97BC-9829F522C88E}"/>
              </a:ext>
            </a:extLst>
          </p:cNvPr>
          <p:cNvSpPr txBox="1"/>
          <p:nvPr/>
        </p:nvSpPr>
        <p:spPr>
          <a:xfrm>
            <a:off x="10581407" y="3801796"/>
            <a:ext cx="876064" cy="369332"/>
          </a:xfrm>
          <a:prstGeom prst="rect">
            <a:avLst/>
          </a:prstGeom>
          <a:noFill/>
        </p:spPr>
        <p:txBody>
          <a:bodyPr wrap="square" rtlCol="0">
            <a:spAutoFit/>
          </a:bodyPr>
          <a:lstStyle/>
          <a:p>
            <a:r>
              <a:rPr lang="zh-TW" altLang="en-US" i="0" dirty="0">
                <a:solidFill>
                  <a:srgbClr val="000000"/>
                </a:solidFill>
                <a:effectLst/>
                <a:latin typeface="Times" panose="02020603050405020304" pitchFamily="18" charset="0"/>
              </a:rPr>
              <a:t>多媒體</a:t>
            </a:r>
            <a:endParaRPr lang="zh-TW" altLang="en-US" dirty="0"/>
          </a:p>
        </p:txBody>
      </p:sp>
      <p:sp>
        <p:nvSpPr>
          <p:cNvPr id="18" name="文字方塊 17">
            <a:extLst>
              <a:ext uri="{FF2B5EF4-FFF2-40B4-BE49-F238E27FC236}">
                <a16:creationId xmlns:a16="http://schemas.microsoft.com/office/drawing/2014/main" id="{4EB56C21-AE4A-434A-A260-B0FAB107DD29}"/>
              </a:ext>
            </a:extLst>
          </p:cNvPr>
          <p:cNvSpPr txBox="1"/>
          <p:nvPr/>
        </p:nvSpPr>
        <p:spPr>
          <a:xfrm>
            <a:off x="10495196" y="1668899"/>
            <a:ext cx="965200" cy="369332"/>
          </a:xfrm>
          <a:prstGeom prst="rect">
            <a:avLst/>
          </a:prstGeom>
          <a:noFill/>
        </p:spPr>
        <p:txBody>
          <a:bodyPr wrap="square" rtlCol="0">
            <a:spAutoFit/>
          </a:bodyPr>
          <a:lstStyle/>
          <a:p>
            <a:r>
              <a:rPr lang="zh-TW" altLang="en-US" dirty="0"/>
              <a:t>預定</a:t>
            </a:r>
          </a:p>
        </p:txBody>
      </p:sp>
      <p:sp>
        <p:nvSpPr>
          <p:cNvPr id="19" name="文字方塊 18">
            <a:extLst>
              <a:ext uri="{FF2B5EF4-FFF2-40B4-BE49-F238E27FC236}">
                <a16:creationId xmlns:a16="http://schemas.microsoft.com/office/drawing/2014/main" id="{59988719-180F-4BBA-AAE6-E08E3581E957}"/>
              </a:ext>
            </a:extLst>
          </p:cNvPr>
          <p:cNvSpPr txBox="1"/>
          <p:nvPr/>
        </p:nvSpPr>
        <p:spPr>
          <a:xfrm>
            <a:off x="10495196" y="5849034"/>
            <a:ext cx="1330960" cy="646331"/>
          </a:xfrm>
          <a:prstGeom prst="rect">
            <a:avLst/>
          </a:prstGeom>
          <a:solidFill>
            <a:schemeClr val="bg1"/>
          </a:solidFill>
        </p:spPr>
        <p:txBody>
          <a:bodyPr wrap="square">
            <a:spAutoFit/>
          </a:bodyPr>
          <a:lstStyle/>
          <a:p>
            <a:r>
              <a:rPr lang="en-US" altLang="zh-TW" dirty="0">
                <a:solidFill>
                  <a:srgbClr val="000000"/>
                </a:solidFill>
                <a:latin typeface="Times" panose="02020603050405020304" pitchFamily="18" charset="0"/>
              </a:rPr>
              <a:t> </a:t>
            </a:r>
            <a:r>
              <a:rPr lang="zh-TW" altLang="en-US" dirty="0">
                <a:solidFill>
                  <a:srgbClr val="000000"/>
                </a:solidFill>
                <a:latin typeface="Times" panose="02020603050405020304" pitchFamily="18" charset="0"/>
              </a:rPr>
              <a:t>到達通知 </a:t>
            </a:r>
            <a:r>
              <a:rPr lang="en-US" altLang="zh-TW" dirty="0">
                <a:solidFill>
                  <a:srgbClr val="000000"/>
                </a:solidFill>
                <a:latin typeface="Times" panose="02020603050405020304" pitchFamily="18" charset="0"/>
              </a:rPr>
              <a:t>&amp;  </a:t>
            </a:r>
            <a:r>
              <a:rPr lang="zh-TW" altLang="en-US" dirty="0">
                <a:solidFill>
                  <a:srgbClr val="000000"/>
                </a:solidFill>
                <a:latin typeface="Times" panose="02020603050405020304" pitchFamily="18" charset="0"/>
              </a:rPr>
              <a:t>停用</a:t>
            </a:r>
            <a:endParaRPr lang="zh-TW" altLang="en-US" dirty="0"/>
          </a:p>
        </p:txBody>
      </p:sp>
      <p:sp>
        <p:nvSpPr>
          <p:cNvPr id="20" name="文字方塊 19">
            <a:extLst>
              <a:ext uri="{FF2B5EF4-FFF2-40B4-BE49-F238E27FC236}">
                <a16:creationId xmlns:a16="http://schemas.microsoft.com/office/drawing/2014/main" id="{170E2BDA-C7FC-4ED1-8D08-8B61B5DDF7ED}"/>
              </a:ext>
            </a:extLst>
          </p:cNvPr>
          <p:cNvSpPr txBox="1"/>
          <p:nvPr/>
        </p:nvSpPr>
        <p:spPr>
          <a:xfrm>
            <a:off x="10411963" y="4762104"/>
            <a:ext cx="1330960" cy="646331"/>
          </a:xfrm>
          <a:prstGeom prst="rect">
            <a:avLst/>
          </a:prstGeom>
          <a:solidFill>
            <a:schemeClr val="bg1"/>
          </a:solidFill>
        </p:spPr>
        <p:txBody>
          <a:bodyPr wrap="square">
            <a:spAutoFit/>
          </a:bodyPr>
          <a:lstStyle/>
          <a:p>
            <a:pPr algn="ctr"/>
            <a:r>
              <a:rPr lang="zh-TW" altLang="en-US" i="0" dirty="0">
                <a:solidFill>
                  <a:srgbClr val="000000"/>
                </a:solidFill>
                <a:effectLst/>
                <a:latin typeface="Times" panose="02020603050405020304" pitchFamily="18" charset="0"/>
              </a:rPr>
              <a:t>接近目的地通知</a:t>
            </a:r>
            <a:endParaRPr lang="zh-TW" altLang="en-US" dirty="0"/>
          </a:p>
        </p:txBody>
      </p:sp>
    </p:spTree>
    <p:extLst>
      <p:ext uri="{BB962C8B-B14F-4D97-AF65-F5344CB8AC3E}">
        <p14:creationId xmlns:p14="http://schemas.microsoft.com/office/powerpoint/2010/main" val="2013811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4-4 </a:t>
            </a:r>
            <a:r>
              <a:rPr lang="zh-TW" altLang="en-US" dirty="0">
                <a:solidFill>
                  <a:srgbClr val="191B0E"/>
                </a:solidFill>
                <a:latin typeface="Franklin Gothic Book" panose="020B0503020102020204"/>
                <a:ea typeface="微軟正黑體" panose="020B0604030504040204" pitchFamily="34" charset="-120"/>
              </a:rPr>
              <a:t>實驗設計</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B68A9AC3-5A5B-4BF6-AD9E-AE7540696380}"/>
              </a:ext>
            </a:extLst>
          </p:cNvPr>
          <p:cNvSpPr>
            <a:spLocks noGrp="1"/>
          </p:cNvSpPr>
          <p:nvPr>
            <p:ph idx="1"/>
          </p:nvPr>
        </p:nvSpPr>
        <p:spPr>
          <a:xfrm>
            <a:off x="838200" y="1825624"/>
            <a:ext cx="5610726" cy="4607259"/>
          </a:xfrm>
        </p:spPr>
        <p:txBody>
          <a:bodyPr>
            <a:normAutofit lnSpcReduction="10000"/>
          </a:bodyPr>
          <a:lstStyle/>
          <a:p>
            <a:r>
              <a:rPr lang="zh-TW" altLang="en-US" dirty="0"/>
              <a:t>資訊娛樂系統方案是為豪華旅行車 </a:t>
            </a:r>
            <a:r>
              <a:rPr lang="en-US" altLang="zh-TW" dirty="0"/>
              <a:t>(GT) </a:t>
            </a:r>
            <a:r>
              <a:rPr lang="zh-TW" altLang="en-US" dirty="0"/>
              <a:t>車型設計的，該車型容納兩名乘客，且系統的顯示器包括</a:t>
            </a:r>
            <a:r>
              <a:rPr lang="zh-TW" altLang="en-US" dirty="0">
                <a:solidFill>
                  <a:srgbClr val="FF0000"/>
                </a:solidFill>
              </a:rPr>
              <a:t>抬頭顯示器</a:t>
            </a:r>
            <a:r>
              <a:rPr lang="zh-TW" altLang="en-US" dirty="0"/>
              <a:t>和</a:t>
            </a:r>
            <a:r>
              <a:rPr lang="zh-TW" altLang="en-US" dirty="0">
                <a:solidFill>
                  <a:srgbClr val="FF0000"/>
                </a:solidFill>
              </a:rPr>
              <a:t>固定顯示器</a:t>
            </a:r>
            <a:r>
              <a:rPr lang="zh-TW" altLang="en-US" dirty="0"/>
              <a:t>。 這種組合背後的原因未來是能提供</a:t>
            </a:r>
            <a:r>
              <a:rPr lang="en-US" altLang="zh-TW" dirty="0"/>
              <a:t>AR</a:t>
            </a:r>
            <a:r>
              <a:rPr lang="zh-TW" altLang="en-US" dirty="0"/>
              <a:t>功能。</a:t>
            </a:r>
            <a:endParaRPr lang="en-US" altLang="zh-TW" dirty="0"/>
          </a:p>
          <a:p>
            <a:r>
              <a:rPr lang="zh-TW" altLang="en-US" dirty="0"/>
              <a:t>空中手勢（指向）為主要的互動方式，使用者能夠與在兩個顯示器進行使用。</a:t>
            </a:r>
            <a:endParaRPr lang="en-US" altLang="zh-TW" dirty="0"/>
          </a:p>
          <a:p>
            <a:r>
              <a:rPr lang="zh-TW" altLang="en-US" dirty="0"/>
              <a:t> 該系統還包括一個物理按鈕，在乘客門扶手上帶有一個觸敏表面，用於上下車以及調節音量。</a:t>
            </a:r>
          </a:p>
        </p:txBody>
      </p:sp>
      <p:pic>
        <p:nvPicPr>
          <p:cNvPr id="3" name="圖片 2">
            <a:extLst>
              <a:ext uri="{FF2B5EF4-FFF2-40B4-BE49-F238E27FC236}">
                <a16:creationId xmlns:a16="http://schemas.microsoft.com/office/drawing/2014/main" id="{B095D310-1739-4092-8941-F88EE609C468}"/>
              </a:ext>
            </a:extLst>
          </p:cNvPr>
          <p:cNvPicPr>
            <a:picLocks noChangeAspect="1"/>
          </p:cNvPicPr>
          <p:nvPr/>
        </p:nvPicPr>
        <p:blipFill>
          <a:blip r:embed="rId4"/>
          <a:stretch>
            <a:fillRect/>
          </a:stretch>
        </p:blipFill>
        <p:spPr>
          <a:xfrm>
            <a:off x="6611389" y="2171700"/>
            <a:ext cx="5350121" cy="3209367"/>
          </a:xfrm>
          <a:prstGeom prst="rect">
            <a:avLst/>
          </a:prstGeom>
        </p:spPr>
      </p:pic>
    </p:spTree>
    <p:extLst>
      <p:ext uri="{BB962C8B-B14F-4D97-AF65-F5344CB8AC3E}">
        <p14:creationId xmlns:p14="http://schemas.microsoft.com/office/powerpoint/2010/main" val="326317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4-5 </a:t>
            </a:r>
            <a:r>
              <a:rPr lang="zh-TW" altLang="en-US" dirty="0">
                <a:solidFill>
                  <a:srgbClr val="191B0E"/>
                </a:solidFill>
                <a:latin typeface="Franklin Gothic Book" panose="020B0503020102020204"/>
                <a:ea typeface="微軟正黑體" panose="020B0604030504040204" pitchFamily="34" charset="-120"/>
              </a:rPr>
              <a:t>實驗程序</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280A3351-C264-4ABD-9CB0-A181179D7FA2}"/>
              </a:ext>
            </a:extLst>
          </p:cNvPr>
          <p:cNvSpPr>
            <a:spLocks noGrp="1"/>
          </p:cNvSpPr>
          <p:nvPr>
            <p:ph idx="1"/>
          </p:nvPr>
        </p:nvSpPr>
        <p:spPr>
          <a:xfrm>
            <a:off x="838200" y="1825625"/>
            <a:ext cx="10515600" cy="4351338"/>
          </a:xfrm>
        </p:spPr>
        <p:txBody>
          <a:bodyPr>
            <a:normAutofit/>
          </a:bodyPr>
          <a:lstStyle/>
          <a:p>
            <a:r>
              <a:rPr lang="en-US" altLang="zh-TW" dirty="0"/>
              <a:t>1. </a:t>
            </a:r>
            <a:r>
              <a:rPr lang="zh-TW" altLang="en-US" dirty="0"/>
              <a:t>查看參與者基本資料和同意書（約 </a:t>
            </a:r>
            <a:r>
              <a:rPr lang="en-US" altLang="zh-TW" dirty="0"/>
              <a:t>10 </a:t>
            </a:r>
            <a:r>
              <a:rPr lang="zh-TW" altLang="en-US" dirty="0"/>
              <a:t>分鐘）</a:t>
            </a:r>
            <a:endParaRPr lang="en-US" altLang="zh-TW" dirty="0"/>
          </a:p>
          <a:p>
            <a:r>
              <a:rPr lang="en-US" altLang="zh-TW" dirty="0"/>
              <a:t>2. </a:t>
            </a:r>
            <a:r>
              <a:rPr lang="zh-TW" altLang="en-US" dirty="0">
                <a:solidFill>
                  <a:srgbClr val="FF0000"/>
                </a:solidFill>
              </a:rPr>
              <a:t>模擬疾病問卷（約 </a:t>
            </a:r>
            <a:r>
              <a:rPr lang="en-US" altLang="zh-TW" dirty="0">
                <a:solidFill>
                  <a:srgbClr val="FF0000"/>
                </a:solidFill>
              </a:rPr>
              <a:t>2 </a:t>
            </a:r>
            <a:r>
              <a:rPr lang="zh-TW" altLang="en-US" dirty="0">
                <a:solidFill>
                  <a:srgbClr val="FF0000"/>
                </a:solidFill>
              </a:rPr>
              <a:t>分鐘） </a:t>
            </a:r>
            <a:r>
              <a:rPr lang="en-US" altLang="zh-TW" dirty="0">
                <a:solidFill>
                  <a:srgbClr val="FF0000"/>
                </a:solidFill>
              </a:rPr>
              <a:t>(Kennedy et al., 1993) </a:t>
            </a:r>
          </a:p>
          <a:p>
            <a:r>
              <a:rPr lang="en-US" altLang="zh-TW" dirty="0"/>
              <a:t>3. </a:t>
            </a:r>
            <a:r>
              <a:rPr lang="zh-TW" altLang="en-US" dirty="0"/>
              <a:t>熱身（約 </a:t>
            </a:r>
            <a:r>
              <a:rPr lang="en-US" altLang="zh-TW" dirty="0"/>
              <a:t>5 </a:t>
            </a:r>
            <a:r>
              <a:rPr lang="zh-TW" altLang="en-US" dirty="0"/>
              <a:t>分鐘）</a:t>
            </a:r>
            <a:endParaRPr lang="en-US" altLang="zh-TW" dirty="0"/>
          </a:p>
          <a:p>
            <a:r>
              <a:rPr lang="en-US" altLang="zh-TW" dirty="0"/>
              <a:t>4. VR </a:t>
            </a:r>
            <a:r>
              <a:rPr lang="zh-TW" altLang="en-US" dirty="0"/>
              <a:t>使用（約 </a:t>
            </a:r>
            <a:r>
              <a:rPr lang="en-US" altLang="zh-TW" dirty="0"/>
              <a:t>15 </a:t>
            </a:r>
            <a:r>
              <a:rPr lang="zh-TW" altLang="en-US" dirty="0"/>
              <a:t>分鐘）</a:t>
            </a:r>
            <a:endParaRPr lang="en-US" altLang="zh-TW" dirty="0"/>
          </a:p>
          <a:p>
            <a:r>
              <a:rPr lang="en-US" altLang="zh-TW" dirty="0"/>
              <a:t>5. </a:t>
            </a:r>
            <a:r>
              <a:rPr lang="zh-TW" altLang="en-US" dirty="0"/>
              <a:t>模擬評估（約 </a:t>
            </a:r>
            <a:r>
              <a:rPr lang="en-US" altLang="zh-TW" dirty="0"/>
              <a:t>2 </a:t>
            </a:r>
            <a:r>
              <a:rPr lang="zh-TW" altLang="en-US" dirty="0"/>
              <a:t>分鐘）。管理存在問卷 </a:t>
            </a:r>
            <a:r>
              <a:rPr lang="en-US" altLang="zh-TW" dirty="0"/>
              <a:t>(Witmer &amp; Singer, 1998 )</a:t>
            </a:r>
            <a:r>
              <a:rPr lang="zh-TW" altLang="en-US" dirty="0"/>
              <a:t>，其中包括四個現實因素</a:t>
            </a:r>
            <a:endParaRPr lang="en-US" altLang="zh-TW" dirty="0"/>
          </a:p>
          <a:p>
            <a:pPr lvl="1"/>
            <a:r>
              <a:rPr lang="zh-TW" altLang="en-US" dirty="0"/>
              <a:t>自然的互動、參與感、與現實世界的一致性以及四處遊走的感覺。</a:t>
            </a:r>
            <a:endParaRPr lang="en-US" altLang="zh-TW" dirty="0"/>
          </a:p>
          <a:p>
            <a:r>
              <a:rPr lang="en-US" altLang="zh-TW" dirty="0"/>
              <a:t>6. </a:t>
            </a:r>
            <a:r>
              <a:rPr lang="zh-TW" altLang="en-US" dirty="0"/>
              <a:t>受測者的感受和建議（約 </a:t>
            </a:r>
            <a:r>
              <a:rPr lang="en-US" altLang="zh-TW" dirty="0"/>
              <a:t>35 </a:t>
            </a:r>
            <a:r>
              <a:rPr lang="zh-TW" altLang="en-US" dirty="0"/>
              <a:t>分鐘）</a:t>
            </a:r>
            <a:endParaRPr lang="en-US" altLang="zh-TW" dirty="0"/>
          </a:p>
          <a:p>
            <a:pPr lvl="1"/>
            <a:endParaRPr lang="zh-TW" altLang="en-US" dirty="0"/>
          </a:p>
        </p:txBody>
      </p:sp>
    </p:spTree>
    <p:extLst>
      <p:ext uri="{BB962C8B-B14F-4D97-AF65-F5344CB8AC3E}">
        <p14:creationId xmlns:p14="http://schemas.microsoft.com/office/powerpoint/2010/main" val="3034039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2">
            <a:extLst>
              <a:ext uri="{FF2B5EF4-FFF2-40B4-BE49-F238E27FC236}">
                <a16:creationId xmlns:a16="http://schemas.microsoft.com/office/drawing/2014/main" id="{67362718-BCDF-4DE4-AC0D-C43C421E451C}"/>
              </a:ext>
            </a:extLst>
          </p:cNvPr>
          <p:cNvSpPr>
            <a:spLocks noGrp="1"/>
          </p:cNvSpPr>
          <p:nvPr>
            <p:ph idx="1"/>
          </p:nvPr>
        </p:nvSpPr>
        <p:spPr>
          <a:xfrm>
            <a:off x="838200" y="1825625"/>
            <a:ext cx="10515600" cy="4351338"/>
          </a:xfrm>
        </p:spPr>
        <p:txBody>
          <a:bodyPr/>
          <a:lstStyle/>
          <a:p>
            <a:r>
              <a:rPr lang="zh-TW" altLang="en-US" dirty="0"/>
              <a:t>由於本文的範圍被定義為資訊娛樂用戶體驗，因</a:t>
            </a:r>
            <a:r>
              <a:rPr lang="zh-TW" altLang="en-US" dirty="0">
                <a:solidFill>
                  <a:srgbClr val="FF0000"/>
                </a:solidFill>
              </a:rPr>
              <a:t>此</a:t>
            </a:r>
            <a:r>
              <a:rPr lang="zh-TW" altLang="en-US" u="sng" dirty="0">
                <a:solidFill>
                  <a:srgbClr val="FF0000"/>
                </a:solidFill>
              </a:rPr>
              <a:t>模擬疾病</a:t>
            </a:r>
            <a:r>
              <a:rPr lang="zh-TW" altLang="en-US" dirty="0">
                <a:solidFill>
                  <a:srgbClr val="FF0000"/>
                </a:solidFill>
              </a:rPr>
              <a:t>和</a:t>
            </a:r>
            <a:r>
              <a:rPr lang="zh-TW" altLang="en-US" u="sng" dirty="0">
                <a:solidFill>
                  <a:srgbClr val="FF0000"/>
                </a:solidFill>
              </a:rPr>
              <a:t>存在問卷</a:t>
            </a:r>
            <a:r>
              <a:rPr lang="zh-TW" altLang="en-US" dirty="0">
                <a:solidFill>
                  <a:srgbClr val="FF0000"/>
                </a:solidFill>
              </a:rPr>
              <a:t>的結果在此不再詳述</a:t>
            </a:r>
            <a:r>
              <a:rPr lang="zh-TW" altLang="en-US" dirty="0"/>
              <a:t>。 </a:t>
            </a:r>
            <a:endParaRPr lang="en-US" altLang="zh-TW" dirty="0"/>
          </a:p>
          <a:p>
            <a:pPr lvl="1"/>
            <a:r>
              <a:rPr lang="zh-TW" altLang="en-US" dirty="0"/>
              <a:t>結果表明，當前的 </a:t>
            </a:r>
            <a:r>
              <a:rPr lang="en-US" altLang="zh-TW" dirty="0"/>
              <a:t>VR </a:t>
            </a:r>
            <a:r>
              <a:rPr lang="zh-TW" altLang="en-US" dirty="0"/>
              <a:t>演示不會對任何模擬疾病症狀構成任何風險（收集了總最大平均分數的 </a:t>
            </a:r>
            <a:r>
              <a:rPr lang="en-US" altLang="zh-TW" dirty="0"/>
              <a:t>3%</a:t>
            </a:r>
            <a:r>
              <a:rPr lang="zh-TW" altLang="en-US" dirty="0"/>
              <a:t>）。</a:t>
            </a:r>
            <a:endParaRPr lang="en-US" altLang="zh-TW" dirty="0"/>
          </a:p>
          <a:p>
            <a:pPr lvl="1"/>
            <a:r>
              <a:rPr lang="zh-TW" altLang="en-US" dirty="0"/>
              <a:t>參與者對存在感（現實主義）的評分更趨於積極（收集了總最大平均分的 </a:t>
            </a:r>
            <a:r>
              <a:rPr lang="en-US" altLang="zh-TW" dirty="0"/>
              <a:t>77%</a:t>
            </a:r>
            <a:r>
              <a:rPr lang="zh-TW" altLang="en-US" dirty="0"/>
              <a:t>）。</a:t>
            </a:r>
          </a:p>
        </p:txBody>
      </p:sp>
    </p:spTree>
    <p:extLst>
      <p:ext uri="{BB962C8B-B14F-4D97-AF65-F5344CB8AC3E}">
        <p14:creationId xmlns:p14="http://schemas.microsoft.com/office/powerpoint/2010/main" val="1313499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2">
            <a:extLst>
              <a:ext uri="{FF2B5EF4-FFF2-40B4-BE49-F238E27FC236}">
                <a16:creationId xmlns:a16="http://schemas.microsoft.com/office/drawing/2014/main" id="{67362718-BCDF-4DE4-AC0D-C43C421E451C}"/>
              </a:ext>
            </a:extLst>
          </p:cNvPr>
          <p:cNvSpPr>
            <a:spLocks noGrp="1"/>
          </p:cNvSpPr>
          <p:nvPr>
            <p:ph idx="1"/>
          </p:nvPr>
        </p:nvSpPr>
        <p:spPr>
          <a:xfrm>
            <a:off x="838200" y="1825625"/>
            <a:ext cx="10515600" cy="4351338"/>
          </a:xfrm>
        </p:spPr>
        <p:txBody>
          <a:bodyPr/>
          <a:lstStyle/>
          <a:p>
            <a:r>
              <a:rPr lang="zh-TW" altLang="en-US" dirty="0"/>
              <a:t>每個</a:t>
            </a:r>
            <a:r>
              <a:rPr lang="en-US" altLang="zh-TW" dirty="0"/>
              <a:t>7</a:t>
            </a:r>
            <a:r>
              <a:rPr lang="zh-TW" altLang="en-US" dirty="0"/>
              <a:t>點量表中的語義分類形容詞對是高於 </a:t>
            </a:r>
            <a:r>
              <a:rPr lang="en-US" altLang="zh-TW" dirty="0"/>
              <a:t>5</a:t>
            </a:r>
            <a:r>
              <a:rPr lang="zh-TW" altLang="en-US" dirty="0"/>
              <a:t>，這表明資訊娛樂系統的 </a:t>
            </a:r>
            <a:r>
              <a:rPr lang="en-US" altLang="zh-TW" dirty="0"/>
              <a:t>UX </a:t>
            </a:r>
            <a:r>
              <a:rPr lang="zh-TW" altLang="en-US" dirty="0"/>
              <a:t>評分系統是比較好的。</a:t>
            </a:r>
          </a:p>
          <a:p>
            <a:pPr marL="0" indent="0">
              <a:buNone/>
            </a:pPr>
            <a:endParaRPr lang="zh-TW" altLang="en-US" dirty="0"/>
          </a:p>
        </p:txBody>
      </p:sp>
      <p:pic>
        <p:nvPicPr>
          <p:cNvPr id="6" name="圖片 5">
            <a:extLst>
              <a:ext uri="{FF2B5EF4-FFF2-40B4-BE49-F238E27FC236}">
                <a16:creationId xmlns:a16="http://schemas.microsoft.com/office/drawing/2014/main" id="{AC4548F1-D1C2-4414-AE09-4E567B909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9125" y="2749345"/>
            <a:ext cx="5618183" cy="2849972"/>
          </a:xfrm>
          <a:prstGeom prst="rect">
            <a:avLst/>
          </a:prstGeom>
          <a:ln>
            <a:solidFill>
              <a:schemeClr val="tx1"/>
            </a:solidFill>
          </a:ln>
        </p:spPr>
      </p:pic>
    </p:spTree>
    <p:extLst>
      <p:ext uri="{BB962C8B-B14F-4D97-AF65-F5344CB8AC3E}">
        <p14:creationId xmlns:p14="http://schemas.microsoft.com/office/powerpoint/2010/main" val="1298404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1.</a:t>
            </a:r>
            <a:r>
              <a:rPr lang="zh-TW" altLang="en-US" dirty="0">
                <a:solidFill>
                  <a:srgbClr val="191B0E"/>
                </a:solidFill>
                <a:latin typeface="Franklin Gothic Book" panose="020B0503020102020204"/>
                <a:ea typeface="微軟正黑體" panose="020B0604030504040204" pitchFamily="34" charset="-120"/>
              </a:rPr>
              <a:t>背景動機</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3C7637D2-5EDD-4CAC-96A0-8E39C6E41D0D}"/>
              </a:ext>
            </a:extLst>
          </p:cNvPr>
          <p:cNvSpPr>
            <a:spLocks noGrp="1"/>
          </p:cNvSpPr>
          <p:nvPr>
            <p:ph idx="1"/>
          </p:nvPr>
        </p:nvSpPr>
        <p:spPr>
          <a:xfrm>
            <a:off x="838200" y="1825625"/>
            <a:ext cx="10515600" cy="4351338"/>
          </a:xfrm>
        </p:spPr>
        <p:txBody>
          <a:bodyPr/>
          <a:lstStyle/>
          <a:p>
            <a:r>
              <a:rPr lang="zh-TW" altLang="en-US" dirty="0"/>
              <a:t>由於駕駛員控制了汽車，傳統上</a:t>
            </a:r>
            <a:r>
              <a:rPr lang="zh-TW" altLang="en-US" u="sng" dirty="0"/>
              <a:t>資訊娛樂系統</a:t>
            </a:r>
            <a:r>
              <a:rPr lang="en-US" altLang="zh-TW" u="sng" dirty="0"/>
              <a:t>(infotainment systems )</a:t>
            </a:r>
            <a:r>
              <a:rPr lang="zh-TW" altLang="en-US" u="sng" dirty="0"/>
              <a:t>功能和互動</a:t>
            </a:r>
            <a:r>
              <a:rPr lang="zh-TW" altLang="en-US" dirty="0"/>
              <a:t>是為了駕駛所設計的。（</a:t>
            </a:r>
            <a:r>
              <a:rPr lang="en-US" altLang="zh-TW" dirty="0"/>
              <a:t>Sen et al.,2018</a:t>
            </a:r>
            <a:r>
              <a:rPr lang="zh-TW" altLang="en-US" dirty="0"/>
              <a:t>）。這導致訊息娛樂系統忽視了前座乘客，而且缺乏專門讓他們娛樂的手段。</a:t>
            </a:r>
            <a:endParaRPr lang="en-US" altLang="zh-TW" dirty="0"/>
          </a:p>
          <a:p>
            <a:r>
              <a:rPr lang="zh-TW" altLang="en-US" dirty="0"/>
              <a:t>在旅行時，乘客可以專注在更多樣化的刺激。但是對於前座的娛樂系統，目前處於</a:t>
            </a:r>
            <a:r>
              <a:rPr lang="zh-TW" altLang="en-US" dirty="0">
                <a:solidFill>
                  <a:srgbClr val="FF0000"/>
                </a:solidFill>
              </a:rPr>
              <a:t>概念階段，或是在商業應用中非常有限</a:t>
            </a:r>
            <a:r>
              <a:rPr lang="zh-TW" altLang="en-US" dirty="0"/>
              <a:t>。</a:t>
            </a:r>
            <a:endParaRPr lang="en-US" altLang="zh-TW" dirty="0"/>
          </a:p>
        </p:txBody>
      </p:sp>
    </p:spTree>
    <p:extLst>
      <p:ext uri="{BB962C8B-B14F-4D97-AF65-F5344CB8AC3E}">
        <p14:creationId xmlns:p14="http://schemas.microsoft.com/office/powerpoint/2010/main" val="1054976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2">
            <a:extLst>
              <a:ext uri="{FF2B5EF4-FFF2-40B4-BE49-F238E27FC236}">
                <a16:creationId xmlns:a16="http://schemas.microsoft.com/office/drawing/2014/main" id="{67362718-BCDF-4DE4-AC0D-C43C421E451C}"/>
              </a:ext>
            </a:extLst>
          </p:cNvPr>
          <p:cNvSpPr>
            <a:spLocks noGrp="1"/>
          </p:cNvSpPr>
          <p:nvPr>
            <p:ph idx="1"/>
          </p:nvPr>
        </p:nvSpPr>
        <p:spPr>
          <a:xfrm>
            <a:off x="838200" y="1825625"/>
            <a:ext cx="10515600" cy="4351338"/>
          </a:xfrm>
        </p:spPr>
        <p:txBody>
          <a:bodyPr>
            <a:normAutofit/>
          </a:bodyPr>
          <a:lstStyle/>
          <a:p>
            <a:r>
              <a:rPr lang="zh-TW" altLang="en-US" dirty="0"/>
              <a:t>進行訪問，參與者詳細說明他們的評級背後的原因，提供了建議，以及分享了他們對資訊娛樂系統的擔憂。</a:t>
            </a:r>
            <a:endParaRPr lang="en-US" altLang="zh-TW" dirty="0"/>
          </a:p>
          <a:p>
            <a:r>
              <a:rPr lang="en-US" altLang="zh-TW" dirty="0"/>
              <a:t>1.</a:t>
            </a:r>
            <a:r>
              <a:rPr lang="zh-TW" altLang="en-US" dirty="0"/>
              <a:t>實用品質（</a:t>
            </a:r>
            <a:r>
              <a:rPr lang="zh-TW" altLang="en-US" b="1" dirty="0"/>
              <a:t>功能價值</a:t>
            </a:r>
            <a:r>
              <a:rPr lang="zh-TW" altLang="en-US" dirty="0"/>
              <a:t>）和前座乘客資訊娛樂系統</a:t>
            </a:r>
            <a:r>
              <a:rPr lang="en-US" altLang="zh-TW" dirty="0"/>
              <a:t>:</a:t>
            </a:r>
          </a:p>
          <a:p>
            <a:pPr lvl="1"/>
            <a:r>
              <a:rPr lang="zh-TW" altLang="en-US" dirty="0"/>
              <a:t>結果表明，參與者在理解如何通過手勢控制方面沒有重大問題。</a:t>
            </a:r>
            <a:r>
              <a:rPr lang="zh-TW" altLang="en-US" dirty="0">
                <a:solidFill>
                  <a:srgbClr val="FF0000"/>
                </a:solidFill>
              </a:rPr>
              <a:t>某些視覺方面（例如介面的大小）不僅會影響界面的外觀或傳達信息的方式，還會影響用戶在使用手勢控制系統時的動覺體驗</a:t>
            </a:r>
            <a:r>
              <a:rPr lang="zh-TW" altLang="en-US" dirty="0"/>
              <a:t>，因為視覺元素設定了手勢操作的界限。</a:t>
            </a:r>
          </a:p>
          <a:p>
            <a:r>
              <a:rPr lang="en-US" altLang="zh-TW" dirty="0"/>
              <a:t>2.</a:t>
            </a:r>
            <a:r>
              <a:rPr lang="zh-TW" altLang="en-US" dirty="0"/>
              <a:t>通過前座乘客信息娛樂系統的刺激（</a:t>
            </a:r>
            <a:r>
              <a:rPr lang="zh-TW" altLang="en-US" b="1" dirty="0"/>
              <a:t>享樂品質 </a:t>
            </a:r>
            <a:r>
              <a:rPr lang="en-US" altLang="zh-TW" b="1" dirty="0"/>
              <a:t>- </a:t>
            </a:r>
            <a:r>
              <a:rPr lang="zh-TW" altLang="en-US" b="1" dirty="0"/>
              <a:t>體驗價值</a:t>
            </a:r>
            <a:r>
              <a:rPr lang="zh-TW" altLang="en-US" dirty="0"/>
              <a:t>）</a:t>
            </a:r>
            <a:endParaRPr lang="en-US" altLang="zh-TW" dirty="0"/>
          </a:p>
          <a:p>
            <a:pPr lvl="1"/>
            <a:r>
              <a:rPr lang="zh-TW" altLang="en-US" dirty="0">
                <a:solidFill>
                  <a:srgbClr val="FF0000"/>
                </a:solidFill>
              </a:rPr>
              <a:t>使用手勢被解釋為新的感官體驗，使用 </a:t>
            </a:r>
            <a:r>
              <a:rPr lang="en-US" altLang="zh-TW" dirty="0">
                <a:solidFill>
                  <a:srgbClr val="FF0000"/>
                </a:solidFill>
              </a:rPr>
              <a:t>HUD </a:t>
            </a:r>
            <a:r>
              <a:rPr lang="zh-TW" altLang="en-US" dirty="0">
                <a:solidFill>
                  <a:srgbClr val="FF0000"/>
                </a:solidFill>
              </a:rPr>
              <a:t>和 </a:t>
            </a:r>
            <a:r>
              <a:rPr lang="en-US" altLang="zh-TW" dirty="0">
                <a:solidFill>
                  <a:srgbClr val="FF0000"/>
                </a:solidFill>
              </a:rPr>
              <a:t>TOLED </a:t>
            </a:r>
            <a:r>
              <a:rPr lang="zh-TW" altLang="en-US" dirty="0">
                <a:solidFill>
                  <a:srgbClr val="FF0000"/>
                </a:solidFill>
              </a:rPr>
              <a:t>來取消現實觸摸將物理和數字相結合，也是很好的體驗。</a:t>
            </a:r>
            <a:endParaRPr lang="en-US" altLang="zh-TW" dirty="0">
              <a:solidFill>
                <a:srgbClr val="FF0000"/>
              </a:solidFill>
            </a:endParaRPr>
          </a:p>
          <a:p>
            <a:pPr lvl="1"/>
            <a:endParaRPr lang="en-US" altLang="zh-TW" dirty="0"/>
          </a:p>
          <a:p>
            <a:endParaRPr lang="en-US" altLang="zh-TW" dirty="0"/>
          </a:p>
          <a:p>
            <a:pPr marL="0" indent="0">
              <a:buNone/>
            </a:pPr>
            <a:endParaRPr lang="en-US" altLang="zh-TW" dirty="0"/>
          </a:p>
          <a:p>
            <a:pPr marL="0" indent="0">
              <a:buNone/>
            </a:pPr>
            <a:endParaRPr lang="en-US" altLang="zh-TW" dirty="0"/>
          </a:p>
          <a:p>
            <a:pPr marL="0" indent="0">
              <a:buNone/>
            </a:pPr>
            <a:endParaRPr lang="en-US" altLang="zh-TW" dirty="0"/>
          </a:p>
          <a:p>
            <a:pPr marL="0" indent="0">
              <a:buNone/>
            </a:pPr>
            <a:endParaRPr lang="en-US" altLang="zh-TW" dirty="0"/>
          </a:p>
          <a:p>
            <a:pPr marL="0" indent="0">
              <a:buNone/>
            </a:pPr>
            <a:endParaRPr lang="en-US" altLang="zh-TW" dirty="0"/>
          </a:p>
          <a:p>
            <a:pPr marL="0" indent="0">
              <a:buNone/>
            </a:pPr>
            <a:endParaRPr lang="en-US" altLang="zh-TW" dirty="0"/>
          </a:p>
          <a:p>
            <a:pPr marL="0" indent="0">
              <a:buNone/>
            </a:pPr>
            <a:endParaRPr lang="zh-TW" altLang="en-US" dirty="0"/>
          </a:p>
        </p:txBody>
      </p:sp>
    </p:spTree>
    <p:extLst>
      <p:ext uri="{BB962C8B-B14F-4D97-AF65-F5344CB8AC3E}">
        <p14:creationId xmlns:p14="http://schemas.microsoft.com/office/powerpoint/2010/main" val="4220087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2">
            <a:extLst>
              <a:ext uri="{FF2B5EF4-FFF2-40B4-BE49-F238E27FC236}">
                <a16:creationId xmlns:a16="http://schemas.microsoft.com/office/drawing/2014/main" id="{67362718-BCDF-4DE4-AC0D-C43C421E451C}"/>
              </a:ext>
            </a:extLst>
          </p:cNvPr>
          <p:cNvSpPr>
            <a:spLocks noGrp="1"/>
          </p:cNvSpPr>
          <p:nvPr>
            <p:ph idx="1"/>
          </p:nvPr>
        </p:nvSpPr>
        <p:spPr>
          <a:xfrm>
            <a:off x="838200" y="1825625"/>
            <a:ext cx="10515600" cy="4351338"/>
          </a:xfrm>
        </p:spPr>
        <p:txBody>
          <a:bodyPr/>
          <a:lstStyle/>
          <a:p>
            <a:pPr marL="0" indent="0">
              <a:buNone/>
            </a:pPr>
            <a:r>
              <a:rPr lang="en-US" altLang="zh-TW" dirty="0"/>
              <a:t>3.</a:t>
            </a:r>
            <a:r>
              <a:rPr lang="zh-TW" altLang="en-US" dirty="0"/>
              <a:t>通過前座乘客信息娛樂系統識別（</a:t>
            </a:r>
            <a:r>
              <a:rPr lang="zh-TW" altLang="en-US" b="1" dirty="0"/>
              <a:t>象徵和社會價值</a:t>
            </a:r>
            <a:r>
              <a:rPr lang="zh-TW" altLang="en-US" dirty="0"/>
              <a:t>）</a:t>
            </a:r>
            <a:endParaRPr lang="en-US" altLang="zh-TW" dirty="0"/>
          </a:p>
          <a:p>
            <a:pPr lvl="1"/>
            <a:r>
              <a:rPr lang="zh-TW" altLang="en-US" dirty="0"/>
              <a:t>使用手勢輕鬆操作被認為是改進的先決條件（高質量與低質量）。</a:t>
            </a:r>
            <a:endParaRPr lang="en-US" altLang="zh-TW" dirty="0"/>
          </a:p>
          <a:p>
            <a:pPr lvl="1"/>
            <a:r>
              <a:rPr lang="zh-TW" altLang="en-US" dirty="0"/>
              <a:t>視覺方面（例如，</a:t>
            </a:r>
            <a:r>
              <a:rPr lang="zh-TW" altLang="en-US" dirty="0">
                <a:solidFill>
                  <a:srgbClr val="FF0000"/>
                </a:solidFill>
              </a:rPr>
              <a:t>資訊娛樂系統與汽車內飾的一致性，儀表板上帶有木飾面的 </a:t>
            </a:r>
            <a:r>
              <a:rPr lang="en-US" altLang="zh-TW" dirty="0">
                <a:solidFill>
                  <a:srgbClr val="FF0000"/>
                </a:solidFill>
              </a:rPr>
              <a:t>TOLED</a:t>
            </a:r>
            <a:r>
              <a:rPr lang="zh-TW" altLang="en-US" dirty="0"/>
              <a:t>）被認為是影響系統時尚和外觀的主要因素。</a:t>
            </a:r>
          </a:p>
          <a:p>
            <a:r>
              <a:rPr lang="zh-TW" altLang="en-US" dirty="0"/>
              <a:t>豪華感</a:t>
            </a:r>
            <a:r>
              <a:rPr lang="en-US" altLang="zh-TW" dirty="0"/>
              <a:t>:</a:t>
            </a:r>
          </a:p>
          <a:p>
            <a:pPr lvl="1"/>
            <a:r>
              <a:rPr lang="zh-TW" altLang="en-US" dirty="0"/>
              <a:t>奢侈品評估還與對具有既定象徵價值的資訊娛樂系統方面有關，例如豪華內容和背景的使用（例如</a:t>
            </a:r>
            <a:r>
              <a:rPr lang="en-US" altLang="zh-TW" dirty="0"/>
              <a:t>:</a:t>
            </a:r>
            <a:r>
              <a:rPr lang="zh-TW" altLang="en-US" u="sng" dirty="0"/>
              <a:t>豪華場地建議、豪華酒店的甜點菜單圖像、帶有奢侈品牌標誌的問候動畫</a:t>
            </a:r>
            <a:r>
              <a:rPr lang="zh-TW" altLang="en-US" dirty="0"/>
              <a:t>）</a:t>
            </a:r>
            <a:endParaRPr lang="en-US" altLang="zh-TW" dirty="0"/>
          </a:p>
          <a:p>
            <a:pPr marL="0" indent="0">
              <a:buNone/>
            </a:pPr>
            <a:endParaRPr lang="en-US" altLang="zh-TW" dirty="0"/>
          </a:p>
          <a:p>
            <a:pPr marL="0" indent="0">
              <a:buNone/>
            </a:pPr>
            <a:endParaRPr lang="en-US" altLang="zh-TW" dirty="0"/>
          </a:p>
        </p:txBody>
      </p:sp>
    </p:spTree>
    <p:extLst>
      <p:ext uri="{BB962C8B-B14F-4D97-AF65-F5344CB8AC3E}">
        <p14:creationId xmlns:p14="http://schemas.microsoft.com/office/powerpoint/2010/main" val="453530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2">
            <a:extLst>
              <a:ext uri="{FF2B5EF4-FFF2-40B4-BE49-F238E27FC236}">
                <a16:creationId xmlns:a16="http://schemas.microsoft.com/office/drawing/2014/main" id="{67362718-BCDF-4DE4-AC0D-C43C421E451C}"/>
              </a:ext>
            </a:extLst>
          </p:cNvPr>
          <p:cNvSpPr>
            <a:spLocks noGrp="1"/>
          </p:cNvSpPr>
          <p:nvPr>
            <p:ph idx="1"/>
          </p:nvPr>
        </p:nvSpPr>
        <p:spPr>
          <a:xfrm>
            <a:off x="838200" y="1825625"/>
            <a:ext cx="10515600" cy="4351338"/>
          </a:xfrm>
        </p:spPr>
        <p:txBody>
          <a:bodyPr/>
          <a:lstStyle/>
          <a:p>
            <a:r>
              <a:rPr lang="zh-TW" altLang="en-US" dirty="0"/>
              <a:t>信息娛樂功能的預期使用頻率</a:t>
            </a:r>
            <a:endParaRPr lang="en-US" altLang="zh-TW" dirty="0"/>
          </a:p>
          <a:p>
            <a:r>
              <a:rPr lang="zh-TW" altLang="en-US" dirty="0"/>
              <a:t>分析參與者對採訪問題“您認為自己使用最多</a:t>
            </a:r>
            <a:r>
              <a:rPr lang="en-US" altLang="zh-TW" dirty="0"/>
              <a:t>/</a:t>
            </a:r>
            <a:r>
              <a:rPr lang="zh-TW" altLang="en-US" dirty="0"/>
              <a:t>最少的訊息娛樂功能？”的回答。參與者可以自由地列出多個功能作為回應。</a:t>
            </a:r>
          </a:p>
          <a:p>
            <a:pPr lvl="1"/>
            <a:r>
              <a:rPr lang="zh-TW" altLang="en-US" dirty="0"/>
              <a:t>參與者期望更頻繁使用的信息娛樂功能包括媒體（</a:t>
            </a:r>
            <a:r>
              <a:rPr lang="en-US" altLang="zh-TW" dirty="0"/>
              <a:t>21/27</a:t>
            </a:r>
            <a:r>
              <a:rPr lang="zh-TW" altLang="en-US" dirty="0"/>
              <a:t>）、旅程資訊（</a:t>
            </a:r>
            <a:r>
              <a:rPr lang="en-US" altLang="zh-TW" dirty="0"/>
              <a:t>18/27</a:t>
            </a:r>
            <a:r>
              <a:rPr lang="zh-TW" altLang="en-US" dirty="0"/>
              <a:t>）、相機（</a:t>
            </a:r>
            <a:r>
              <a:rPr lang="en-US" altLang="zh-TW" dirty="0"/>
              <a:t>14/27</a:t>
            </a:r>
            <a:r>
              <a:rPr lang="zh-TW" altLang="en-US" dirty="0"/>
              <a:t>）、通知（</a:t>
            </a:r>
            <a:r>
              <a:rPr lang="en-US" altLang="zh-TW" dirty="0"/>
              <a:t>5/27</a:t>
            </a:r>
            <a:r>
              <a:rPr lang="zh-TW" altLang="en-US" dirty="0"/>
              <a:t>）和預定（</a:t>
            </a:r>
            <a:r>
              <a:rPr lang="en-US" altLang="zh-TW" dirty="0"/>
              <a:t>2/27</a:t>
            </a:r>
            <a:r>
              <a:rPr lang="zh-TW" altLang="en-US" dirty="0"/>
              <a:t>）  。</a:t>
            </a:r>
          </a:p>
          <a:p>
            <a:pPr lvl="1"/>
            <a:r>
              <a:rPr lang="zh-TW" altLang="en-US" dirty="0"/>
              <a:t>參與者最不喜歡使用的訊息娛樂功能是預定 </a:t>
            </a:r>
            <a:r>
              <a:rPr lang="en-US" altLang="zh-TW" dirty="0"/>
              <a:t>(20/27)</a:t>
            </a:r>
            <a:r>
              <a:rPr lang="zh-TW" altLang="en-US" dirty="0"/>
              <a:t>、相機 </a:t>
            </a:r>
            <a:r>
              <a:rPr lang="en-US" altLang="zh-TW" dirty="0"/>
              <a:t>(4/27)</a:t>
            </a:r>
            <a:r>
              <a:rPr lang="zh-TW" altLang="en-US" dirty="0"/>
              <a:t>、旅程資訊</a:t>
            </a:r>
            <a:r>
              <a:rPr lang="en-US" altLang="zh-TW" dirty="0"/>
              <a:t>(1/27) </a:t>
            </a:r>
            <a:r>
              <a:rPr lang="zh-TW" altLang="en-US" dirty="0"/>
              <a:t>和通知 </a:t>
            </a:r>
            <a:r>
              <a:rPr lang="en-US" altLang="zh-TW" dirty="0"/>
              <a:t>(1/27)</a:t>
            </a:r>
            <a:r>
              <a:rPr lang="zh-TW" altLang="en-US" dirty="0"/>
              <a:t>。</a:t>
            </a:r>
            <a:endParaRPr lang="en-US" altLang="zh-TW" dirty="0"/>
          </a:p>
          <a:p>
            <a:endParaRPr lang="zh-TW" altLang="en-US" dirty="0"/>
          </a:p>
          <a:p>
            <a:pPr marL="0" indent="0">
              <a:buNone/>
            </a:pPr>
            <a:endParaRPr lang="zh-TW" altLang="en-US" dirty="0"/>
          </a:p>
        </p:txBody>
      </p:sp>
    </p:spTree>
    <p:extLst>
      <p:ext uri="{BB962C8B-B14F-4D97-AF65-F5344CB8AC3E}">
        <p14:creationId xmlns:p14="http://schemas.microsoft.com/office/powerpoint/2010/main" val="2628903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6. </a:t>
            </a:r>
            <a:r>
              <a:rPr lang="zh-TW" altLang="en-US" dirty="0">
                <a:solidFill>
                  <a:srgbClr val="191B0E"/>
                </a:solidFill>
                <a:latin typeface="Franklin Gothic Book" panose="020B0503020102020204"/>
                <a:ea typeface="微軟正黑體" panose="020B0604030504040204" pitchFamily="34" charset="-120"/>
              </a:rPr>
              <a:t>結果與討論</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2">
            <a:extLst>
              <a:ext uri="{FF2B5EF4-FFF2-40B4-BE49-F238E27FC236}">
                <a16:creationId xmlns:a16="http://schemas.microsoft.com/office/drawing/2014/main" id="{6CAE1257-6F86-4A9B-AF8C-96F757497D90}"/>
              </a:ext>
            </a:extLst>
          </p:cNvPr>
          <p:cNvSpPr>
            <a:spLocks noGrp="1"/>
          </p:cNvSpPr>
          <p:nvPr>
            <p:ph idx="1"/>
          </p:nvPr>
        </p:nvSpPr>
        <p:spPr>
          <a:xfrm>
            <a:off x="838200" y="1825625"/>
            <a:ext cx="10515600" cy="4351338"/>
          </a:xfrm>
        </p:spPr>
        <p:txBody>
          <a:bodyPr>
            <a:normAutofit/>
          </a:bodyPr>
          <a:lstStyle/>
          <a:p>
            <a:r>
              <a:rPr lang="zh-TW" altLang="en-US" dirty="0">
                <a:latin typeface="微軟正黑體" panose="020B0604030504040204" pitchFamily="34" charset="-120"/>
                <a:ea typeface="微軟正黑體" panose="020B0604030504040204" pitchFamily="34" charset="-120"/>
              </a:rPr>
              <a:t>參與者對資訊娛樂系統的建議</a:t>
            </a:r>
            <a:endParaRPr lang="en-US" altLang="zh-TW" dirty="0">
              <a:latin typeface="微軟正黑體" panose="020B0604030504040204" pitchFamily="34" charset="-120"/>
              <a:ea typeface="微軟正黑體" panose="020B0604030504040204" pitchFamily="34" charset="-120"/>
            </a:endParaRPr>
          </a:p>
          <a:p>
            <a:pPr marL="914400" lvl="1" indent="-457200">
              <a:buFont typeface="+mj-lt"/>
              <a:buAutoNum type="arabicPeriod"/>
            </a:pPr>
            <a:r>
              <a:rPr lang="zh-TW" altLang="en-US" b="1" dirty="0">
                <a:latin typeface="微軟正黑體" panose="020B0604030504040204" pitchFamily="34" charset="-120"/>
                <a:ea typeface="微軟正黑體" panose="020B0604030504040204" pitchFamily="34" charset="-120"/>
              </a:rPr>
              <a:t>動作</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反應</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914400" lvl="2" indent="0">
              <a:buNone/>
            </a:pPr>
            <a:r>
              <a:rPr lang="zh-TW" altLang="en-US" dirty="0">
                <a:latin typeface="微軟正黑體" panose="020B0604030504040204" pitchFamily="34" charset="-120"/>
                <a:ea typeface="微軟正黑體" panose="020B0604030504040204" pitchFamily="34" charset="-120"/>
              </a:rPr>
              <a:t>關於信息娛樂系統內的控制</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反應關係，最需要的互動包括為基本動作定義的特定手勢、通過按鈕訪問的快捷功能和語音來啟動。</a:t>
            </a:r>
            <a:endParaRPr lang="en-US" altLang="zh-TW" dirty="0">
              <a:latin typeface="微軟正黑體" panose="020B0604030504040204" pitchFamily="34" charset="-120"/>
              <a:ea typeface="微軟正黑體" panose="020B0604030504040204" pitchFamily="34" charset="-120"/>
            </a:endParaRPr>
          </a:p>
          <a:p>
            <a:pPr marL="914400" lvl="1" indent="-457200">
              <a:buFont typeface="+mj-lt"/>
              <a:buAutoNum type="arabicPeriod"/>
            </a:pPr>
            <a:r>
              <a:rPr lang="zh-TW" altLang="en-US" b="1" dirty="0">
                <a:latin typeface="微軟正黑體" panose="020B0604030504040204" pitchFamily="34" charset="-120"/>
                <a:ea typeface="微軟正黑體" panose="020B0604030504040204" pitchFamily="34" charset="-120"/>
              </a:rPr>
              <a:t>呈現：</a:t>
            </a:r>
            <a:endParaRPr lang="en-US" altLang="zh-TW" b="1" dirty="0">
              <a:latin typeface="微軟正黑體" panose="020B0604030504040204" pitchFamily="34" charset="-120"/>
              <a:ea typeface="微軟正黑體" panose="020B0604030504040204" pitchFamily="34" charset="-120"/>
            </a:endParaRPr>
          </a:p>
          <a:p>
            <a:pPr marL="914400" lvl="2" indent="0">
              <a:buNone/>
            </a:pPr>
            <a:r>
              <a:rPr lang="zh-TW" altLang="en-US" dirty="0">
                <a:latin typeface="微軟正黑體" panose="020B0604030504040204" pitchFamily="34" charset="-120"/>
                <a:ea typeface="微軟正黑體" panose="020B0604030504040204" pitchFamily="34" charset="-120"/>
              </a:rPr>
              <a:t>關於信息演示的建議包括每個菜單的分屏，以增加交互元素的大小，以提高可讀性和手勢控制。</a:t>
            </a:r>
            <a:endParaRPr lang="en-US" altLang="zh-TW" dirty="0">
              <a:latin typeface="微軟正黑體" panose="020B0604030504040204" pitchFamily="34" charset="-120"/>
              <a:ea typeface="微軟正黑體" panose="020B0604030504040204" pitchFamily="34" charset="-120"/>
            </a:endParaRPr>
          </a:p>
          <a:p>
            <a:pPr marL="914400" lvl="1" indent="-457200">
              <a:buFont typeface="+mj-lt"/>
              <a:buAutoNum type="arabicPeriod"/>
            </a:pPr>
            <a:r>
              <a:rPr lang="zh-TW" altLang="en-US" b="1" dirty="0">
                <a:latin typeface="微軟正黑體" panose="020B0604030504040204" pitchFamily="34" charset="-120"/>
                <a:ea typeface="微軟正黑體" panose="020B0604030504040204" pitchFamily="34" charset="-120"/>
              </a:rPr>
              <a:t>視覺方面</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914400" lvl="2" indent="0">
              <a:buNone/>
            </a:pPr>
            <a:r>
              <a:rPr lang="zh-TW" altLang="en-US" dirty="0">
                <a:latin typeface="微軟正黑體" panose="020B0604030504040204" pitchFamily="34" charset="-120"/>
                <a:ea typeface="微軟正黑體" panose="020B0604030504040204" pitchFamily="34" charset="-120"/>
              </a:rPr>
              <a:t>參與者對外觀的建議主要是減小通知的大小</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增加 </a:t>
            </a:r>
            <a:r>
              <a:rPr lang="en-US" altLang="zh-TW" dirty="0">
                <a:latin typeface="微軟正黑體" panose="020B0604030504040204" pitchFamily="34" charset="-120"/>
                <a:ea typeface="微軟正黑體" panose="020B0604030504040204" pitchFamily="34" charset="-120"/>
              </a:rPr>
              <a:t>HUD </a:t>
            </a:r>
            <a:r>
              <a:rPr lang="zh-TW" altLang="en-US" dirty="0">
                <a:latin typeface="微軟正黑體" panose="020B0604030504040204" pitchFamily="34" charset="-120"/>
                <a:ea typeface="微軟正黑體" panose="020B0604030504040204" pitchFamily="34" charset="-120"/>
              </a:rPr>
              <a:t>的透明度以不遮擋道路視野，並且能夠為駕駛員調整 </a:t>
            </a:r>
            <a:r>
              <a:rPr lang="en-US" altLang="zh-TW" dirty="0">
                <a:latin typeface="微軟正黑體" panose="020B0604030504040204" pitchFamily="34" charset="-120"/>
                <a:ea typeface="微軟正黑體" panose="020B0604030504040204" pitchFamily="34" charset="-120"/>
              </a:rPr>
              <a:t>TOLED </a:t>
            </a:r>
            <a:r>
              <a:rPr lang="zh-TW" altLang="en-US" dirty="0">
                <a:latin typeface="微軟正黑體" panose="020B0604030504040204" pitchFamily="34" charset="-120"/>
                <a:ea typeface="微軟正黑體" panose="020B0604030504040204" pitchFamily="34" charset="-120"/>
              </a:rPr>
              <a:t>屏幕的可見性。</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68689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838200" y="1324429"/>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t>設計建議</a:t>
            </a:r>
            <a: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t>1.</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graphicFrame>
        <p:nvGraphicFramePr>
          <p:cNvPr id="17" name="內容版面配置區 69">
            <a:extLst>
              <a:ext uri="{FF2B5EF4-FFF2-40B4-BE49-F238E27FC236}">
                <a16:creationId xmlns:a16="http://schemas.microsoft.com/office/drawing/2014/main" id="{10CC5ABE-F5DB-479C-9BB1-CE1C41DFFEF2}"/>
              </a:ext>
            </a:extLst>
          </p:cNvPr>
          <p:cNvGraphicFramePr>
            <a:graphicFrameLocks noGrp="1"/>
          </p:cNvGraphicFramePr>
          <p:nvPr>
            <p:ph idx="1"/>
            <p:extLst>
              <p:ext uri="{D42A27DB-BD31-4B8C-83A1-F6EECF244321}">
                <p14:modId xmlns:p14="http://schemas.microsoft.com/office/powerpoint/2010/main" val="1753018448"/>
              </p:ext>
            </p:extLst>
          </p:nvPr>
        </p:nvGraphicFramePr>
        <p:xfrm>
          <a:off x="838200" y="2292117"/>
          <a:ext cx="10515600" cy="2956560"/>
        </p:xfrm>
        <a:graphic>
          <a:graphicData uri="http://schemas.openxmlformats.org/drawingml/2006/table">
            <a:tbl>
              <a:tblPr firstRow="1" bandRow="1">
                <a:tableStyleId>{16D9F66E-5EB9-4882-86FB-DCBF35E3C3E4}</a:tableStyleId>
              </a:tblPr>
              <a:tblGrid>
                <a:gridCol w="3076074">
                  <a:extLst>
                    <a:ext uri="{9D8B030D-6E8A-4147-A177-3AD203B41FA5}">
                      <a16:colId xmlns:a16="http://schemas.microsoft.com/office/drawing/2014/main" val="195773246"/>
                    </a:ext>
                  </a:extLst>
                </a:gridCol>
                <a:gridCol w="7439526">
                  <a:extLst>
                    <a:ext uri="{9D8B030D-6E8A-4147-A177-3AD203B41FA5}">
                      <a16:colId xmlns:a16="http://schemas.microsoft.com/office/drawing/2014/main" val="2375142067"/>
                    </a:ext>
                  </a:extLst>
                </a:gridCol>
              </a:tblGrid>
              <a:tr h="335580">
                <a:tc gridSpan="2">
                  <a:txBody>
                    <a:bodyPr/>
                    <a:lstStyle/>
                    <a:p>
                      <a:r>
                        <a:rPr lang="zh-TW" altLang="en-US" sz="1800" kern="1200" dirty="0">
                          <a:effectLst/>
                        </a:rPr>
                        <a:t> “操縱”的設計建議</a:t>
                      </a:r>
                      <a:endParaRPr lang="zh-TW" altLang="en-US" dirty="0"/>
                    </a:p>
                  </a:txBody>
                  <a:tcPr/>
                </a:tc>
                <a:tc hMerge="1">
                  <a:txBody>
                    <a:bodyPr/>
                    <a:lstStyle/>
                    <a:p>
                      <a:endParaRPr lang="zh-TW" altLang="en-US" dirty="0"/>
                    </a:p>
                  </a:txBody>
                  <a:tcPr/>
                </a:tc>
                <a:extLst>
                  <a:ext uri="{0D108BD9-81ED-4DB2-BD59-A6C34878D82A}">
                    <a16:rowId xmlns:a16="http://schemas.microsoft.com/office/drawing/2014/main" val="1834980991"/>
                  </a:ext>
                </a:extLst>
              </a:tr>
              <a:tr h="351622">
                <a:tc rowSpan="4">
                  <a:txBody>
                    <a:bodyPr/>
                    <a:lstStyle/>
                    <a:p>
                      <a:r>
                        <a:rPr lang="zh-TW" altLang="en-US" sz="1800" kern="1200" dirty="0">
                          <a:effectLst/>
                        </a:rPr>
                        <a:t>手勢控制</a:t>
                      </a:r>
                      <a:endParaRPr lang="zh-TW" altLang="en-US" dirty="0"/>
                    </a:p>
                  </a:txBody>
                  <a:tcPr/>
                </a:tc>
                <a:tc>
                  <a:txBody>
                    <a:bodyPr/>
                    <a:lstStyle/>
                    <a:p>
                      <a:r>
                        <a:rPr lang="zh-TW" altLang="en-US" dirty="0"/>
                        <a:t>為“指向”手勢啟用更寬的運動邊界</a:t>
                      </a:r>
                    </a:p>
                  </a:txBody>
                  <a:tcPr/>
                </a:tc>
                <a:extLst>
                  <a:ext uri="{0D108BD9-81ED-4DB2-BD59-A6C34878D82A}">
                    <a16:rowId xmlns:a16="http://schemas.microsoft.com/office/drawing/2014/main" val="4240325177"/>
                  </a:ext>
                </a:extLst>
              </a:tr>
              <a:tr h="370840">
                <a:tc vMerge="1">
                  <a:txBody>
                    <a:bodyPr/>
                    <a:lstStyle/>
                    <a:p>
                      <a:endParaRPr lang="zh-TW" altLang="en-US" dirty="0"/>
                    </a:p>
                  </a:txBody>
                  <a:tcPr/>
                </a:tc>
                <a:tc>
                  <a:txBody>
                    <a:bodyPr/>
                    <a:lstStyle/>
                    <a:p>
                      <a:r>
                        <a:rPr lang="zh-TW" altLang="en-US" dirty="0"/>
                        <a:t>應對手舉太久帶來的挑戰</a:t>
                      </a:r>
                    </a:p>
                  </a:txBody>
                  <a:tcPr/>
                </a:tc>
                <a:extLst>
                  <a:ext uri="{0D108BD9-81ED-4DB2-BD59-A6C34878D82A}">
                    <a16:rowId xmlns:a16="http://schemas.microsoft.com/office/drawing/2014/main" val="2963385353"/>
                  </a:ext>
                </a:extLst>
              </a:tr>
              <a:tr h="370840">
                <a:tc vMerge="1">
                  <a:txBody>
                    <a:bodyPr/>
                    <a:lstStyle/>
                    <a:p>
                      <a:endParaRPr lang="zh-TW" altLang="en-US" dirty="0"/>
                    </a:p>
                  </a:txBody>
                  <a:tcPr/>
                </a:tc>
                <a:tc>
                  <a:txBody>
                    <a:bodyPr/>
                    <a:lstStyle/>
                    <a:p>
                      <a:r>
                        <a:rPr lang="zh-TW" altLang="en-US" dirty="0"/>
                        <a:t>應對定位互動的元素帶來的挑戰</a:t>
                      </a:r>
                    </a:p>
                  </a:txBody>
                  <a:tcPr/>
                </a:tc>
                <a:extLst>
                  <a:ext uri="{0D108BD9-81ED-4DB2-BD59-A6C34878D82A}">
                    <a16:rowId xmlns:a16="http://schemas.microsoft.com/office/drawing/2014/main" val="419391051"/>
                  </a:ext>
                </a:extLst>
              </a:tr>
              <a:tr h="370840">
                <a:tc vMerge="1">
                  <a:txBody>
                    <a:bodyPr/>
                    <a:lstStyle/>
                    <a:p>
                      <a:endParaRPr lang="zh-TW" altLang="en-US" dirty="0"/>
                    </a:p>
                  </a:txBody>
                  <a:tcPr/>
                </a:tc>
                <a:tc>
                  <a:txBody>
                    <a:bodyPr/>
                    <a:lstStyle/>
                    <a:p>
                      <a:r>
                        <a:rPr lang="zh-TW" altLang="en-US" dirty="0"/>
                        <a:t>暫時停用手勢以防止意外選擇</a:t>
                      </a:r>
                    </a:p>
                  </a:txBody>
                  <a:tcPr/>
                </a:tc>
                <a:extLst>
                  <a:ext uri="{0D108BD9-81ED-4DB2-BD59-A6C34878D82A}">
                    <a16:rowId xmlns:a16="http://schemas.microsoft.com/office/drawing/2014/main" val="2989931227"/>
                  </a:ext>
                </a:extLst>
              </a:tr>
              <a:tr h="370840">
                <a:tc rowSpan="3">
                  <a:txBody>
                    <a:bodyPr/>
                    <a:lstStyle/>
                    <a:p>
                      <a:r>
                        <a:rPr lang="zh-TW" altLang="en-US" sz="1800" kern="1200" dirty="0">
                          <a:effectLst/>
                        </a:rPr>
                        <a:t>防止駕駛員分心</a:t>
                      </a:r>
                      <a:endParaRPr lang="zh-TW" altLang="en-US" dirty="0"/>
                    </a:p>
                  </a:txBody>
                  <a:tcPr/>
                </a:tc>
                <a:tc>
                  <a:txBody>
                    <a:bodyPr/>
                    <a:lstStyle/>
                    <a:p>
                      <a:r>
                        <a:rPr lang="zh-TW" altLang="en-US" dirty="0"/>
                        <a:t>保持手勢範圍最小</a:t>
                      </a:r>
                    </a:p>
                  </a:txBody>
                  <a:tcPr/>
                </a:tc>
                <a:extLst>
                  <a:ext uri="{0D108BD9-81ED-4DB2-BD59-A6C34878D82A}">
                    <a16:rowId xmlns:a16="http://schemas.microsoft.com/office/drawing/2014/main" val="223156947"/>
                  </a:ext>
                </a:extLst>
              </a:tr>
              <a:tr h="370840">
                <a:tc vMerge="1">
                  <a:txBody>
                    <a:bodyPr/>
                    <a:lstStyle/>
                    <a:p>
                      <a:endParaRPr lang="zh-TW" altLang="en-US"/>
                    </a:p>
                  </a:txBody>
                  <a:tcPr/>
                </a:tc>
                <a:tc>
                  <a:txBody>
                    <a:bodyPr/>
                    <a:lstStyle/>
                    <a:p>
                      <a:r>
                        <a:rPr lang="zh-TW" altLang="en-US" dirty="0"/>
                        <a:t>為駕駛員和</a:t>
                      </a:r>
                      <a:r>
                        <a:rPr lang="en-US" altLang="zh-TW" dirty="0"/>
                        <a:t>/</a:t>
                      </a:r>
                      <a:r>
                        <a:rPr lang="zh-TW" altLang="en-US" dirty="0"/>
                        <a:t>或乘客提供對分散注意力的控制</a:t>
                      </a:r>
                    </a:p>
                  </a:txBody>
                  <a:tcPr/>
                </a:tc>
                <a:extLst>
                  <a:ext uri="{0D108BD9-81ED-4DB2-BD59-A6C34878D82A}">
                    <a16:rowId xmlns:a16="http://schemas.microsoft.com/office/drawing/2014/main" val="3408603272"/>
                  </a:ext>
                </a:extLst>
              </a:tr>
              <a:tr h="370840">
                <a:tc vMerge="1">
                  <a:txBody>
                    <a:bodyPr/>
                    <a:lstStyle/>
                    <a:p>
                      <a:endParaRPr lang="zh-TW" altLang="en-US" dirty="0"/>
                    </a:p>
                  </a:txBody>
                  <a:tcPr/>
                </a:tc>
                <a:tc>
                  <a:txBody>
                    <a:bodyPr/>
                    <a:lstStyle/>
                    <a:p>
                      <a:r>
                        <a:rPr lang="zh-TW" altLang="en-US" dirty="0"/>
                        <a:t>允許驅動程序在必要時停用系統</a:t>
                      </a:r>
                    </a:p>
                  </a:txBody>
                  <a:tcPr/>
                </a:tc>
                <a:extLst>
                  <a:ext uri="{0D108BD9-81ED-4DB2-BD59-A6C34878D82A}">
                    <a16:rowId xmlns:a16="http://schemas.microsoft.com/office/drawing/2014/main" val="2924383258"/>
                  </a:ext>
                </a:extLst>
              </a:tr>
            </a:tbl>
          </a:graphicData>
        </a:graphic>
      </p:graphicFrame>
    </p:spTree>
    <p:extLst>
      <p:ext uri="{BB962C8B-B14F-4D97-AF65-F5344CB8AC3E}">
        <p14:creationId xmlns:p14="http://schemas.microsoft.com/office/powerpoint/2010/main" val="2479888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graphicFrame>
        <p:nvGraphicFramePr>
          <p:cNvPr id="7" name="內容版面配置區 3">
            <a:extLst>
              <a:ext uri="{FF2B5EF4-FFF2-40B4-BE49-F238E27FC236}">
                <a16:creationId xmlns:a16="http://schemas.microsoft.com/office/drawing/2014/main" id="{A506F47B-24DB-452D-9F01-735D90D472DF}"/>
              </a:ext>
            </a:extLst>
          </p:cNvPr>
          <p:cNvGraphicFramePr>
            <a:graphicFrameLocks noGrp="1"/>
          </p:cNvGraphicFramePr>
          <p:nvPr>
            <p:ph idx="1"/>
            <p:extLst>
              <p:ext uri="{D42A27DB-BD31-4B8C-83A1-F6EECF244321}">
                <p14:modId xmlns:p14="http://schemas.microsoft.com/office/powerpoint/2010/main" val="2785995240"/>
              </p:ext>
            </p:extLst>
          </p:nvPr>
        </p:nvGraphicFramePr>
        <p:xfrm>
          <a:off x="838200" y="2378892"/>
          <a:ext cx="10515600" cy="3337560"/>
        </p:xfrm>
        <a:graphic>
          <a:graphicData uri="http://schemas.openxmlformats.org/drawingml/2006/table">
            <a:tbl>
              <a:tblPr firstRow="1" bandRow="1">
                <a:tableStyleId>{16D9F66E-5EB9-4882-86FB-DCBF35E3C3E4}</a:tableStyleId>
              </a:tblPr>
              <a:tblGrid>
                <a:gridCol w="3027947">
                  <a:extLst>
                    <a:ext uri="{9D8B030D-6E8A-4147-A177-3AD203B41FA5}">
                      <a16:colId xmlns:a16="http://schemas.microsoft.com/office/drawing/2014/main" val="1959195732"/>
                    </a:ext>
                  </a:extLst>
                </a:gridCol>
                <a:gridCol w="7487653">
                  <a:extLst>
                    <a:ext uri="{9D8B030D-6E8A-4147-A177-3AD203B41FA5}">
                      <a16:colId xmlns:a16="http://schemas.microsoft.com/office/drawing/2014/main" val="3969430614"/>
                    </a:ext>
                  </a:extLst>
                </a:gridCol>
              </a:tblGrid>
              <a:tr h="370840">
                <a:tc gridSpan="2">
                  <a:txBody>
                    <a:bodyPr/>
                    <a:lstStyle/>
                    <a:p>
                      <a:r>
                        <a:rPr lang="zh-TW" altLang="en-US" sz="1800" kern="1200" dirty="0">
                          <a:effectLst/>
                        </a:rPr>
                        <a:t> “刺激”的設計建議</a:t>
                      </a:r>
                      <a:endParaRPr lang="zh-TW" altLang="en-US" b="1" dirty="0"/>
                    </a:p>
                  </a:txBody>
                  <a:tcPr/>
                </a:tc>
                <a:tc hMerge="1">
                  <a:txBody>
                    <a:bodyPr/>
                    <a:lstStyle/>
                    <a:p>
                      <a:endParaRPr lang="zh-TW" altLang="en-US" dirty="0"/>
                    </a:p>
                  </a:txBody>
                  <a:tcPr/>
                </a:tc>
                <a:extLst>
                  <a:ext uri="{0D108BD9-81ED-4DB2-BD59-A6C34878D82A}">
                    <a16:rowId xmlns:a16="http://schemas.microsoft.com/office/drawing/2014/main" val="2614832158"/>
                  </a:ext>
                </a:extLst>
              </a:tr>
              <a:tr h="370840">
                <a:tc rowSpan="7">
                  <a:txBody>
                    <a:bodyPr/>
                    <a:lstStyle/>
                    <a:p>
                      <a:r>
                        <a:rPr lang="zh-TW" altLang="en-US" sz="1800" kern="1200" dirty="0">
                          <a:effectLst/>
                        </a:rPr>
                        <a:t>在使用系統時防止乘客分心</a:t>
                      </a:r>
                    </a:p>
                    <a:p>
                      <a:endParaRPr lang="zh-TW" altLang="en-US" b="0" dirty="0"/>
                    </a:p>
                  </a:txBody>
                  <a:tcPr/>
                </a:tc>
                <a:tc>
                  <a:txBody>
                    <a:bodyPr/>
                    <a:lstStyle/>
                    <a:p>
                      <a:r>
                        <a:rPr lang="zh-TW" altLang="en-US" sz="1800" kern="1200" dirty="0">
                          <a:effectLst/>
                        </a:rPr>
                        <a:t>相關內容和功能的控制</a:t>
                      </a:r>
                      <a:endParaRPr lang="zh-TW" altLang="en-US" b="0" dirty="0"/>
                    </a:p>
                  </a:txBody>
                  <a:tcPr/>
                </a:tc>
                <a:extLst>
                  <a:ext uri="{0D108BD9-81ED-4DB2-BD59-A6C34878D82A}">
                    <a16:rowId xmlns:a16="http://schemas.microsoft.com/office/drawing/2014/main" val="2640110108"/>
                  </a:ext>
                </a:extLst>
              </a:tr>
              <a:tr h="370840">
                <a:tc vMerge="1">
                  <a:txBody>
                    <a:bodyPr/>
                    <a:lstStyle/>
                    <a:p>
                      <a:endParaRPr lang="zh-TW" altLang="en-US" dirty="0"/>
                    </a:p>
                  </a:txBody>
                  <a:tcPr/>
                </a:tc>
                <a:tc>
                  <a:txBody>
                    <a:bodyPr/>
                    <a:lstStyle/>
                    <a:p>
                      <a:r>
                        <a:rPr lang="zh-TW" altLang="en-US" dirty="0"/>
                        <a:t>能夠在用戶處理其他資訊娛樂功能時打開</a:t>
                      </a:r>
                      <a:r>
                        <a:rPr lang="en-US" altLang="zh-TW" dirty="0"/>
                        <a:t>/</a:t>
                      </a:r>
                      <a:r>
                        <a:rPr lang="zh-TW" altLang="en-US" dirty="0"/>
                        <a:t>關閉通知</a:t>
                      </a:r>
                      <a:endParaRPr lang="zh-TW" altLang="en-US" b="0" dirty="0"/>
                    </a:p>
                  </a:txBody>
                  <a:tcPr/>
                </a:tc>
                <a:extLst>
                  <a:ext uri="{0D108BD9-81ED-4DB2-BD59-A6C34878D82A}">
                    <a16:rowId xmlns:a16="http://schemas.microsoft.com/office/drawing/2014/main" val="4041866413"/>
                  </a:ext>
                </a:extLst>
              </a:tr>
              <a:tr h="370840">
                <a:tc vMerge="1">
                  <a:txBody>
                    <a:bodyPr/>
                    <a:lstStyle/>
                    <a:p>
                      <a:endParaRPr lang="zh-TW" altLang="en-US" dirty="0"/>
                    </a:p>
                  </a:txBody>
                  <a:tcPr/>
                </a:tc>
                <a:tc>
                  <a:txBody>
                    <a:bodyPr/>
                    <a:lstStyle/>
                    <a:p>
                      <a:r>
                        <a:rPr lang="zh-TW" altLang="en-US" sz="1800" kern="1200" dirty="0">
                          <a:effectLst/>
                        </a:rPr>
                        <a:t>控制通知頻率</a:t>
                      </a:r>
                      <a:endParaRPr lang="zh-TW" altLang="en-US" b="0" dirty="0"/>
                    </a:p>
                  </a:txBody>
                  <a:tcPr/>
                </a:tc>
                <a:extLst>
                  <a:ext uri="{0D108BD9-81ED-4DB2-BD59-A6C34878D82A}">
                    <a16:rowId xmlns:a16="http://schemas.microsoft.com/office/drawing/2014/main" val="3249977224"/>
                  </a:ext>
                </a:extLst>
              </a:tr>
              <a:tr h="370840">
                <a:tc vMerge="1">
                  <a:txBody>
                    <a:bodyPr/>
                    <a:lstStyle/>
                    <a:p>
                      <a:endParaRPr lang="zh-TW" altLang="en-US" dirty="0"/>
                    </a:p>
                  </a:txBody>
                  <a:tcPr/>
                </a:tc>
                <a:tc>
                  <a:txBody>
                    <a:bodyPr/>
                    <a:lstStyle/>
                    <a:p>
                      <a:r>
                        <a:rPr lang="zh-TW" altLang="en-US" dirty="0"/>
                        <a:t>以順序方式消除通知，最大限度地減少其他顯示內容的突然遮擋</a:t>
                      </a:r>
                      <a:endParaRPr lang="zh-TW" altLang="en-US" b="0" dirty="0"/>
                    </a:p>
                  </a:txBody>
                  <a:tcPr/>
                </a:tc>
                <a:extLst>
                  <a:ext uri="{0D108BD9-81ED-4DB2-BD59-A6C34878D82A}">
                    <a16:rowId xmlns:a16="http://schemas.microsoft.com/office/drawing/2014/main" val="4174352961"/>
                  </a:ext>
                </a:extLst>
              </a:tr>
              <a:tr h="370840">
                <a:tc vMerge="1">
                  <a:txBody>
                    <a:bodyPr/>
                    <a:lstStyle/>
                    <a:p>
                      <a:endParaRPr lang="zh-TW" altLang="en-US" dirty="0"/>
                    </a:p>
                  </a:txBody>
                  <a:tcPr/>
                </a:tc>
                <a:tc>
                  <a:txBody>
                    <a:bodyPr/>
                    <a:lstStyle/>
                    <a:p>
                      <a:r>
                        <a:rPr lang="zh-TW" altLang="en-US" sz="1800" kern="1200" dirty="0">
                          <a:effectLst/>
                        </a:rPr>
                        <a:t>提供後續豐富性</a:t>
                      </a:r>
                      <a:endParaRPr lang="zh-TW" altLang="en-US" b="0" dirty="0"/>
                    </a:p>
                  </a:txBody>
                  <a:tcPr/>
                </a:tc>
                <a:extLst>
                  <a:ext uri="{0D108BD9-81ED-4DB2-BD59-A6C34878D82A}">
                    <a16:rowId xmlns:a16="http://schemas.microsoft.com/office/drawing/2014/main" val="1780898538"/>
                  </a:ext>
                </a:extLst>
              </a:tr>
              <a:tr h="370840">
                <a:tc vMerge="1">
                  <a:txBody>
                    <a:bodyPr/>
                    <a:lstStyle/>
                    <a:p>
                      <a:endParaRPr lang="zh-TW" altLang="en-US" dirty="0"/>
                    </a:p>
                  </a:txBody>
                  <a:tcPr/>
                </a:tc>
                <a:tc>
                  <a:txBody>
                    <a:bodyPr/>
                    <a:lstStyle/>
                    <a:p>
                      <a:r>
                        <a:rPr lang="zh-TW" altLang="en-US" dirty="0"/>
                        <a:t>降低 </a:t>
                      </a:r>
                      <a:r>
                        <a:rPr lang="en-US" altLang="zh-TW" dirty="0"/>
                        <a:t>HUD </a:t>
                      </a:r>
                      <a:r>
                        <a:rPr lang="zh-TW" altLang="en-US" dirty="0"/>
                        <a:t>的透明度</a:t>
                      </a:r>
                      <a:endParaRPr lang="zh-TW" altLang="en-US" b="0" dirty="0"/>
                    </a:p>
                  </a:txBody>
                  <a:tcPr/>
                </a:tc>
                <a:extLst>
                  <a:ext uri="{0D108BD9-81ED-4DB2-BD59-A6C34878D82A}">
                    <a16:rowId xmlns:a16="http://schemas.microsoft.com/office/drawing/2014/main" val="3293172450"/>
                  </a:ext>
                </a:extLst>
              </a:tr>
              <a:tr h="370840">
                <a:tc vMerge="1">
                  <a:txBody>
                    <a:bodyPr/>
                    <a:lstStyle/>
                    <a:p>
                      <a:endParaRPr lang="zh-TW" altLang="en-US" dirty="0"/>
                    </a:p>
                  </a:txBody>
                  <a:tcPr/>
                </a:tc>
                <a:tc>
                  <a:txBody>
                    <a:bodyPr/>
                    <a:lstStyle/>
                    <a:p>
                      <a:r>
                        <a:rPr lang="zh-TW" altLang="en-US" dirty="0"/>
                        <a:t>提供沉浸式娛樂活動</a:t>
                      </a:r>
                      <a:endParaRPr lang="zh-TW" altLang="en-US" b="0" dirty="0"/>
                    </a:p>
                  </a:txBody>
                  <a:tcPr/>
                </a:tc>
                <a:extLst>
                  <a:ext uri="{0D108BD9-81ED-4DB2-BD59-A6C34878D82A}">
                    <a16:rowId xmlns:a16="http://schemas.microsoft.com/office/drawing/2014/main" val="2345257745"/>
                  </a:ext>
                </a:extLst>
              </a:tr>
              <a:tr h="370840">
                <a:tc>
                  <a:txBody>
                    <a:bodyPr/>
                    <a:lstStyle/>
                    <a:p>
                      <a:r>
                        <a:rPr lang="zh-TW" altLang="en-US" dirty="0"/>
                        <a:t>跟上技術</a:t>
                      </a:r>
                      <a:endParaRPr lang="zh-TW" altLang="en-US" b="0" dirty="0"/>
                    </a:p>
                  </a:txBody>
                  <a:tcPr/>
                </a:tc>
                <a:tc>
                  <a:txBody>
                    <a:bodyPr/>
                    <a:lstStyle/>
                    <a:p>
                      <a:r>
                        <a:rPr lang="zh-TW" altLang="en-US" dirty="0"/>
                        <a:t>在汽車提供最新內容和功能的連接性</a:t>
                      </a:r>
                      <a:endParaRPr lang="zh-TW" altLang="en-US" b="0" dirty="0"/>
                    </a:p>
                  </a:txBody>
                  <a:tcPr/>
                </a:tc>
                <a:extLst>
                  <a:ext uri="{0D108BD9-81ED-4DB2-BD59-A6C34878D82A}">
                    <a16:rowId xmlns:a16="http://schemas.microsoft.com/office/drawing/2014/main" val="1458906080"/>
                  </a:ext>
                </a:extLst>
              </a:tr>
            </a:tbl>
          </a:graphicData>
        </a:graphic>
      </p:graphicFrame>
      <p:sp>
        <p:nvSpPr>
          <p:cNvPr id="4" name="標題 1">
            <a:extLst>
              <a:ext uri="{FF2B5EF4-FFF2-40B4-BE49-F238E27FC236}">
                <a16:creationId xmlns:a16="http://schemas.microsoft.com/office/drawing/2014/main" id="{7F45B301-9087-4586-AACD-140F8FF9505D}"/>
              </a:ext>
            </a:extLst>
          </p:cNvPr>
          <p:cNvSpPr txBox="1">
            <a:spLocks/>
          </p:cNvSpPr>
          <p:nvPr/>
        </p:nvSpPr>
        <p:spPr>
          <a:xfrm>
            <a:off x="838200" y="1324429"/>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t>設計建議</a:t>
            </a:r>
            <a:r>
              <a:rPr lang="en-US" altLang="zh-TW" dirty="0">
                <a:solidFill>
                  <a:srgbClr val="191B0E"/>
                </a:solidFill>
                <a:latin typeface="Franklin Gothic Book" panose="020B0503020102020204"/>
                <a:ea typeface="微軟正黑體" panose="020B0604030504040204" pitchFamily="34" charset="-120"/>
              </a:rPr>
              <a:t>2</a:t>
            </a:r>
            <a: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t>.</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Tree>
    <p:extLst>
      <p:ext uri="{BB962C8B-B14F-4D97-AF65-F5344CB8AC3E}">
        <p14:creationId xmlns:p14="http://schemas.microsoft.com/office/powerpoint/2010/main" val="3412431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graphicFrame>
        <p:nvGraphicFramePr>
          <p:cNvPr id="7" name="內容版面配置區 3">
            <a:extLst>
              <a:ext uri="{FF2B5EF4-FFF2-40B4-BE49-F238E27FC236}">
                <a16:creationId xmlns:a16="http://schemas.microsoft.com/office/drawing/2014/main" id="{4A78E90C-A8CA-435B-B640-8AA0E9421D5E}"/>
              </a:ext>
            </a:extLst>
          </p:cNvPr>
          <p:cNvGraphicFramePr>
            <a:graphicFrameLocks noGrp="1"/>
          </p:cNvGraphicFramePr>
          <p:nvPr>
            <p:ph idx="1"/>
            <p:extLst>
              <p:ext uri="{D42A27DB-BD31-4B8C-83A1-F6EECF244321}">
                <p14:modId xmlns:p14="http://schemas.microsoft.com/office/powerpoint/2010/main" val="1432365766"/>
              </p:ext>
            </p:extLst>
          </p:nvPr>
        </p:nvGraphicFramePr>
        <p:xfrm>
          <a:off x="838200" y="2810329"/>
          <a:ext cx="10515600" cy="3114040"/>
        </p:xfrm>
        <a:graphic>
          <a:graphicData uri="http://schemas.openxmlformats.org/drawingml/2006/table">
            <a:tbl>
              <a:tblPr firstRow="1" bandRow="1">
                <a:tableStyleId>{16D9F66E-5EB9-4882-86FB-DCBF35E3C3E4}</a:tableStyleId>
              </a:tblPr>
              <a:tblGrid>
                <a:gridCol w="5257800">
                  <a:extLst>
                    <a:ext uri="{9D8B030D-6E8A-4147-A177-3AD203B41FA5}">
                      <a16:colId xmlns:a16="http://schemas.microsoft.com/office/drawing/2014/main" val="3929751271"/>
                    </a:ext>
                  </a:extLst>
                </a:gridCol>
                <a:gridCol w="5257800">
                  <a:extLst>
                    <a:ext uri="{9D8B030D-6E8A-4147-A177-3AD203B41FA5}">
                      <a16:colId xmlns:a16="http://schemas.microsoft.com/office/drawing/2014/main" val="2655676753"/>
                    </a:ext>
                  </a:extLst>
                </a:gridCol>
              </a:tblGrid>
              <a:tr h="370840">
                <a:tc>
                  <a:txBody>
                    <a:bodyPr/>
                    <a:lstStyle/>
                    <a:p>
                      <a:r>
                        <a:rPr lang="zh-TW" altLang="en-US" dirty="0"/>
                        <a:t> “豪華”的設計建議</a:t>
                      </a:r>
                    </a:p>
                  </a:txBody>
                  <a:tcPr/>
                </a:tc>
                <a:tc>
                  <a:txBody>
                    <a:bodyPr/>
                    <a:lstStyle/>
                    <a:p>
                      <a:endParaRPr lang="zh-TW" altLang="en-US" dirty="0"/>
                    </a:p>
                  </a:txBody>
                  <a:tcPr/>
                </a:tc>
                <a:extLst>
                  <a:ext uri="{0D108BD9-81ED-4DB2-BD59-A6C34878D82A}">
                    <a16:rowId xmlns:a16="http://schemas.microsoft.com/office/drawing/2014/main" val="1274052050"/>
                  </a:ext>
                </a:extLst>
              </a:tr>
              <a:tr h="370840">
                <a:tc>
                  <a:txBody>
                    <a:bodyPr/>
                    <a:lstStyle/>
                    <a:p>
                      <a:r>
                        <a:rPr lang="zh-TW" altLang="en-US" dirty="0"/>
                        <a:t>在購買後</a:t>
                      </a:r>
                      <a:r>
                        <a:rPr lang="en-US" altLang="zh-TW" dirty="0"/>
                        <a:t>/</a:t>
                      </a:r>
                      <a:r>
                        <a:rPr lang="zh-TW" altLang="en-US" dirty="0"/>
                        <a:t>使用期間保持系統的最新狀態</a:t>
                      </a:r>
                    </a:p>
                  </a:txBody>
                  <a:tcPr/>
                </a:tc>
                <a:tc>
                  <a:txBody>
                    <a:bodyPr/>
                    <a:lstStyle/>
                    <a:p>
                      <a:r>
                        <a:rPr lang="zh-TW" altLang="en-US" dirty="0"/>
                        <a:t>更新的內容和功能：通過資訊娛樂定制和連接功能，提供硬體限制的新系統。</a:t>
                      </a:r>
                    </a:p>
                  </a:txBody>
                  <a:tcPr/>
                </a:tc>
                <a:extLst>
                  <a:ext uri="{0D108BD9-81ED-4DB2-BD59-A6C34878D82A}">
                    <a16:rowId xmlns:a16="http://schemas.microsoft.com/office/drawing/2014/main" val="1399729906"/>
                  </a:ext>
                </a:extLst>
              </a:tr>
              <a:tr h="370840">
                <a:tc>
                  <a:txBody>
                    <a:bodyPr/>
                    <a:lstStyle/>
                    <a:p>
                      <a:r>
                        <a:rPr lang="zh-TW" altLang="en-US" dirty="0"/>
                        <a:t>保護</a:t>
                      </a:r>
                      <a:r>
                        <a:rPr lang="en-US" altLang="zh-TW" dirty="0"/>
                        <a:t>/</a:t>
                      </a:r>
                      <a:r>
                        <a:rPr lang="zh-TW" altLang="en-US" dirty="0"/>
                        <a:t>再現奢侈品的象徵價值</a:t>
                      </a:r>
                    </a:p>
                  </a:txBody>
                  <a:tcPr/>
                </a:tc>
                <a:tc>
                  <a:txBody>
                    <a:bodyPr/>
                    <a:lstStyle/>
                    <a:p>
                      <a:r>
                        <a:rPr lang="zh-TW" altLang="en-US" dirty="0"/>
                        <a:t>使用與奢侈品相關的內容，重新呈現具有既定象徵價值的方面（例如，帶有豪華酒店甜品菜單圖像的早午餐活動建議）。</a:t>
                      </a:r>
                    </a:p>
                  </a:txBody>
                  <a:tcPr/>
                </a:tc>
                <a:extLst>
                  <a:ext uri="{0D108BD9-81ED-4DB2-BD59-A6C34878D82A}">
                    <a16:rowId xmlns:a16="http://schemas.microsoft.com/office/drawing/2014/main" val="280158742"/>
                  </a:ext>
                </a:extLst>
              </a:tr>
              <a:tr h="370840">
                <a:tc>
                  <a:txBody>
                    <a:bodyPr/>
                    <a:lstStyle/>
                    <a:p>
                      <a:r>
                        <a:rPr lang="zh-TW" altLang="en-US" dirty="0"/>
                        <a:t>與豪華車微妙的一致性</a:t>
                      </a:r>
                    </a:p>
                  </a:txBody>
                  <a:tcPr/>
                </a:tc>
                <a:tc>
                  <a:txBody>
                    <a:bodyPr/>
                    <a:lstStyle/>
                    <a:p>
                      <a:r>
                        <a:rPr lang="zh-TW" altLang="en-US" dirty="0"/>
                        <a:t>將最先進的技術巧妙地融入豪華汽車內飾，例如在豪華木質飾面儀表板上使用 </a:t>
                      </a:r>
                      <a:r>
                        <a:rPr lang="en-US" altLang="zh-TW" dirty="0"/>
                        <a:t>TOLED</a:t>
                      </a:r>
                      <a:r>
                        <a:rPr lang="zh-TW" altLang="en-US" dirty="0"/>
                        <a:t>，使用投影的顯示器，這些顯示器不會干預內飾設計 ，或使用好材料（例如皮革扶手）</a:t>
                      </a:r>
                    </a:p>
                  </a:txBody>
                  <a:tcPr/>
                </a:tc>
                <a:extLst>
                  <a:ext uri="{0D108BD9-81ED-4DB2-BD59-A6C34878D82A}">
                    <a16:rowId xmlns:a16="http://schemas.microsoft.com/office/drawing/2014/main" val="3047856209"/>
                  </a:ext>
                </a:extLst>
              </a:tr>
            </a:tbl>
          </a:graphicData>
        </a:graphic>
      </p:graphicFrame>
      <p:sp>
        <p:nvSpPr>
          <p:cNvPr id="4" name="標題 1">
            <a:extLst>
              <a:ext uri="{FF2B5EF4-FFF2-40B4-BE49-F238E27FC236}">
                <a16:creationId xmlns:a16="http://schemas.microsoft.com/office/drawing/2014/main" id="{4C48D70D-2375-430A-914D-173F68ADF2CE}"/>
              </a:ext>
            </a:extLst>
          </p:cNvPr>
          <p:cNvSpPr txBox="1">
            <a:spLocks/>
          </p:cNvSpPr>
          <p:nvPr/>
        </p:nvSpPr>
        <p:spPr>
          <a:xfrm>
            <a:off x="838200" y="1324429"/>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t>設計建議</a:t>
            </a:r>
            <a:r>
              <a:rPr lang="en-US" altLang="zh-TW" dirty="0">
                <a:solidFill>
                  <a:srgbClr val="191B0E"/>
                </a:solidFill>
                <a:latin typeface="Franklin Gothic Book" panose="020B0503020102020204"/>
                <a:ea typeface="微軟正黑體" panose="020B0604030504040204" pitchFamily="34" charset="-120"/>
              </a:rPr>
              <a:t>3</a:t>
            </a:r>
            <a: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t>.</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Tree>
    <p:extLst>
      <p:ext uri="{BB962C8B-B14F-4D97-AF65-F5344CB8AC3E}">
        <p14:creationId xmlns:p14="http://schemas.microsoft.com/office/powerpoint/2010/main" val="1675766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3363191" y="2767282"/>
            <a:ext cx="5465618" cy="1323439"/>
          </a:xfrm>
          <a:prstGeom prst="rect">
            <a:avLst/>
          </a:prstGeom>
          <a:noFill/>
        </p:spPr>
        <p:txBody>
          <a:bodyPr wrap="square" rtlCol="0">
            <a:spAutoFit/>
          </a:bodyPr>
          <a:lstStyle/>
          <a:p>
            <a:r>
              <a:rPr lang="en-US" altLang="zh-TW" sz="4000" b="1" spc="300" dirty="0">
                <a:solidFill>
                  <a:srgbClr val="00908D"/>
                </a:solidFill>
                <a:latin typeface="微軟正黑體" panose="020B0604030504040204" pitchFamily="34" charset="-120"/>
                <a:ea typeface="微軟正黑體" panose="020B0604030504040204" pitchFamily="34" charset="-120"/>
              </a:rPr>
              <a:t>Thank You</a:t>
            </a:r>
          </a:p>
          <a:p>
            <a:r>
              <a:rPr lang="en-US" altLang="zh-TW" sz="4000" b="1" spc="300" dirty="0">
                <a:solidFill>
                  <a:srgbClr val="595149"/>
                </a:solidFill>
                <a:latin typeface="微軟正黑體" panose="020B0604030504040204" pitchFamily="34" charset="-120"/>
                <a:ea typeface="微軟正黑體" panose="020B0604030504040204" pitchFamily="34" charset="-120"/>
              </a:rPr>
              <a:t>For Your Attention.</a:t>
            </a:r>
            <a:endParaRPr lang="zh-TW" altLang="en-US" sz="4000" b="1" spc="300" dirty="0">
              <a:solidFill>
                <a:srgbClr val="59514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9861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52F66E48-51F6-44FF-A12D-A4F0AAF5202E}"/>
              </a:ext>
            </a:extLst>
          </p:cNvPr>
          <p:cNvSpPr>
            <a:spLocks noGrp="1"/>
          </p:cNvSpPr>
          <p:nvPr>
            <p:ph idx="1"/>
          </p:nvPr>
        </p:nvSpPr>
        <p:spPr>
          <a:xfrm>
            <a:off x="838200" y="1825625"/>
            <a:ext cx="10515600" cy="4351338"/>
          </a:xfrm>
        </p:spPr>
        <p:txBody>
          <a:bodyPr/>
          <a:lstStyle/>
          <a:p>
            <a:r>
              <a:rPr lang="en-US" altLang="zh-TW" dirty="0"/>
              <a:t>(</a:t>
            </a:r>
            <a:r>
              <a:rPr lang="en-US" altLang="zh-TW" dirty="0" err="1"/>
              <a:t>Hassenzahl</a:t>
            </a:r>
            <a:r>
              <a:rPr lang="en-US" altLang="zh-TW" dirty="0"/>
              <a:t>, 2010) </a:t>
            </a:r>
            <a:r>
              <a:rPr lang="zh-TW" altLang="en-US" dirty="0"/>
              <a:t>提出基礎框架來解釋前座乘客</a:t>
            </a:r>
            <a:r>
              <a:rPr lang="zh-TW" altLang="en-US" u="sng" dirty="0"/>
              <a:t>資訊娛樂系統</a:t>
            </a:r>
            <a:r>
              <a:rPr lang="zh-TW" altLang="en-US" dirty="0"/>
              <a:t>的用戶體驗，表明使用者是如何通過</a:t>
            </a:r>
            <a:r>
              <a:rPr lang="zh-TW" altLang="en-US" u="sng" dirty="0"/>
              <a:t>三級目標級別</a:t>
            </a:r>
            <a:r>
              <a:rPr lang="zh-TW" altLang="en-US" dirty="0"/>
              <a:t>的結構將自己與世界聯繫起來。</a:t>
            </a:r>
            <a:endParaRPr lang="en-US" altLang="zh-TW" dirty="0"/>
          </a:p>
          <a:p>
            <a:pPr lvl="1"/>
            <a:r>
              <a:rPr lang="zh-TW" altLang="en-US" dirty="0"/>
              <a:t>最低級別</a:t>
            </a:r>
            <a:r>
              <a:rPr lang="en-US" altLang="zh-TW" dirty="0"/>
              <a:t>:</a:t>
            </a:r>
            <a:r>
              <a:rPr lang="zh-TW" altLang="en-US" dirty="0"/>
              <a:t>“動作目標</a:t>
            </a:r>
            <a:r>
              <a:rPr lang="fr-FR" altLang="zh-TW" dirty="0"/>
              <a:t>motor-goals</a:t>
            </a:r>
            <a:r>
              <a:rPr lang="en-US" altLang="zh-TW" dirty="0"/>
              <a:t>”</a:t>
            </a:r>
            <a:r>
              <a:rPr lang="zh-TW" altLang="en-US" dirty="0"/>
              <a:t>它涉及用戶在與技術互動時經歷的所有操作步驟。 </a:t>
            </a:r>
            <a:endParaRPr lang="en-US" altLang="zh-TW" dirty="0"/>
          </a:p>
          <a:p>
            <a:pPr lvl="1"/>
            <a:r>
              <a:rPr lang="zh-TW" altLang="en-US" dirty="0"/>
              <a:t>中間級別</a:t>
            </a:r>
            <a:r>
              <a:rPr lang="en-US" altLang="zh-TW" dirty="0"/>
              <a:t>:</a:t>
            </a:r>
            <a:r>
              <a:rPr lang="zh-TW" altLang="en-US" dirty="0"/>
              <a:t>“完成目標</a:t>
            </a:r>
            <a:r>
              <a:rPr lang="fr-FR" altLang="zh-TW" dirty="0"/>
              <a:t>do</a:t>
            </a:r>
            <a:r>
              <a:rPr lang="en-US" altLang="zh-TW" dirty="0"/>
              <a:t>-</a:t>
            </a:r>
            <a:r>
              <a:rPr lang="fr-FR" altLang="zh-TW" dirty="0"/>
              <a:t>goals</a:t>
            </a:r>
            <a:r>
              <a:rPr lang="zh-TW" altLang="en-US" dirty="0"/>
              <a:t>”的層次，指的是用戶要完成的任務或要實現的具體目標，例如活動建議。</a:t>
            </a:r>
            <a:endParaRPr lang="en-US" altLang="zh-TW" dirty="0"/>
          </a:p>
          <a:p>
            <a:pPr lvl="1"/>
            <a:r>
              <a:rPr lang="zh-TW" altLang="en-US" dirty="0"/>
              <a:t>最高級別</a:t>
            </a:r>
            <a:r>
              <a:rPr lang="en-US" altLang="zh-TW" dirty="0"/>
              <a:t>:</a:t>
            </a:r>
            <a:r>
              <a:rPr lang="zh-TW" altLang="en-US" dirty="0"/>
              <a:t>“成為目標</a:t>
            </a:r>
            <a:r>
              <a:rPr lang="en-US" altLang="zh-TW" dirty="0"/>
              <a:t>be-</a:t>
            </a:r>
            <a:r>
              <a:rPr lang="fr-FR" altLang="zh-TW" dirty="0"/>
              <a:t>goals</a:t>
            </a:r>
            <a:r>
              <a:rPr lang="zh-TW" altLang="en-US" dirty="0"/>
              <a:t>”是關於注意活動相關的意義、動機和情感的級別。</a:t>
            </a:r>
            <a:endParaRPr lang="en-US" altLang="zh-TW" dirty="0"/>
          </a:p>
          <a:p>
            <a:endParaRPr lang="zh-TW" altLang="en-US" dirty="0"/>
          </a:p>
        </p:txBody>
      </p:sp>
    </p:spTree>
    <p:extLst>
      <p:ext uri="{BB962C8B-B14F-4D97-AF65-F5344CB8AC3E}">
        <p14:creationId xmlns:p14="http://schemas.microsoft.com/office/powerpoint/2010/main" val="288344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7" name="內容版面配置區 2">
            <a:extLst>
              <a:ext uri="{FF2B5EF4-FFF2-40B4-BE49-F238E27FC236}">
                <a16:creationId xmlns:a16="http://schemas.microsoft.com/office/drawing/2014/main" id="{C7DF7734-E311-4AB5-A415-6A5B77F85CE6}"/>
              </a:ext>
            </a:extLst>
          </p:cNvPr>
          <p:cNvSpPr>
            <a:spLocks noGrp="1"/>
          </p:cNvSpPr>
          <p:nvPr>
            <p:ph idx="1"/>
          </p:nvPr>
        </p:nvSpPr>
        <p:spPr>
          <a:xfrm>
            <a:off x="838200" y="1825625"/>
            <a:ext cx="5129463" cy="4351338"/>
          </a:xfrm>
          <a:solidFill>
            <a:schemeClr val="bg1"/>
          </a:solidFill>
        </p:spPr>
        <p:txBody>
          <a:bodyPr>
            <a:normAutofit/>
          </a:bodyPr>
          <a:lstStyle/>
          <a:p>
            <a:r>
              <a:rPr lang="en-US" altLang="zh-TW" sz="2400" dirty="0"/>
              <a:t>Lenz et al.</a:t>
            </a:r>
            <a:r>
              <a:rPr lang="zh-TW" altLang="en-US" sz="2400" dirty="0"/>
              <a:t>（</a:t>
            </a:r>
            <a:r>
              <a:rPr lang="en-US" altLang="zh-TW" sz="2400" dirty="0"/>
              <a:t>2014</a:t>
            </a:r>
            <a:r>
              <a:rPr lang="zh-TW" altLang="en-US" sz="2400" dirty="0"/>
              <a:t>）對綜合的交互美學，提出了六個類別來定義 。</a:t>
            </a:r>
            <a:endParaRPr lang="en-US" altLang="zh-TW" sz="2400" dirty="0"/>
          </a:p>
          <a:p>
            <a:pPr lvl="1"/>
            <a:r>
              <a:rPr lang="zh-TW" altLang="en-US" sz="2200" dirty="0"/>
              <a:t>時間</a:t>
            </a:r>
            <a:r>
              <a:rPr lang="en-US" altLang="zh-TW" sz="2200" dirty="0"/>
              <a:t>:</a:t>
            </a:r>
            <a:r>
              <a:rPr lang="zh-TW" altLang="en-US" sz="2200" dirty="0"/>
              <a:t>（例如，持續時間）</a:t>
            </a:r>
            <a:endParaRPr lang="en-US" altLang="zh-TW" sz="2200" dirty="0"/>
          </a:p>
          <a:p>
            <a:pPr lvl="1"/>
            <a:r>
              <a:rPr lang="zh-TW" altLang="en-US" sz="2200" dirty="0"/>
              <a:t>空間</a:t>
            </a:r>
            <a:r>
              <a:rPr lang="en-US" altLang="zh-TW" sz="2200" dirty="0"/>
              <a:t>:</a:t>
            </a:r>
            <a:r>
              <a:rPr lang="zh-TW" altLang="en-US" sz="2200" dirty="0"/>
              <a:t>（例如，運動範圍）</a:t>
            </a:r>
            <a:endParaRPr lang="en-US" altLang="zh-TW" sz="2200" dirty="0"/>
          </a:p>
          <a:p>
            <a:pPr lvl="1"/>
            <a:r>
              <a:rPr lang="zh-TW" altLang="en-US" sz="2200" dirty="0"/>
              <a:t>動作</a:t>
            </a:r>
            <a:r>
              <a:rPr lang="en-US" altLang="zh-TW" sz="2200" dirty="0"/>
              <a:t>-</a:t>
            </a:r>
            <a:r>
              <a:rPr lang="zh-TW" altLang="en-US" sz="2200" dirty="0"/>
              <a:t>反應</a:t>
            </a:r>
            <a:r>
              <a:rPr lang="en-US" altLang="zh-TW" sz="2200" dirty="0"/>
              <a:t>:</a:t>
            </a:r>
            <a:r>
              <a:rPr lang="zh-TW" altLang="en-US" sz="2200" dirty="0"/>
              <a:t>（例如，間接與直接互動）</a:t>
            </a:r>
            <a:endParaRPr lang="en-US" altLang="zh-TW" sz="2200" dirty="0"/>
          </a:p>
          <a:p>
            <a:pPr lvl="1"/>
            <a:r>
              <a:rPr lang="zh-TW" altLang="en-US" sz="2200" dirty="0"/>
              <a:t>呈現</a:t>
            </a:r>
            <a:r>
              <a:rPr lang="en-US" altLang="zh-TW" sz="2200" dirty="0"/>
              <a:t>:</a:t>
            </a:r>
            <a:r>
              <a:rPr lang="zh-TW" altLang="en-US" sz="2200" dirty="0"/>
              <a:t>（例如，訊息呈現的精確度）</a:t>
            </a:r>
            <a:endParaRPr lang="en-US" altLang="zh-TW" sz="2200" dirty="0"/>
          </a:p>
          <a:p>
            <a:pPr lvl="1"/>
            <a:r>
              <a:rPr lang="zh-TW" altLang="en-US" sz="2200" dirty="0"/>
              <a:t>力量</a:t>
            </a:r>
            <a:r>
              <a:rPr lang="en-US" altLang="zh-TW" sz="2200" dirty="0"/>
              <a:t>:</a:t>
            </a:r>
            <a:r>
              <a:rPr lang="zh-TW" altLang="en-US" sz="2200" dirty="0"/>
              <a:t>（例如，交互所需的物理力）</a:t>
            </a:r>
            <a:endParaRPr lang="en-US" altLang="zh-TW" sz="2200" dirty="0"/>
          </a:p>
          <a:p>
            <a:pPr lvl="1"/>
            <a:r>
              <a:rPr lang="zh-TW" altLang="en-US" sz="2200" dirty="0"/>
              <a:t>超越</a:t>
            </a:r>
            <a:r>
              <a:rPr lang="en-US" altLang="zh-TW" sz="2200" dirty="0"/>
              <a:t>meta:</a:t>
            </a:r>
            <a:r>
              <a:rPr lang="zh-TW" altLang="en-US" sz="2200" dirty="0"/>
              <a:t>（例如交互環境）</a:t>
            </a:r>
          </a:p>
        </p:txBody>
      </p:sp>
      <p:pic>
        <p:nvPicPr>
          <p:cNvPr id="9" name="內容版面配置區 7">
            <a:extLst>
              <a:ext uri="{FF2B5EF4-FFF2-40B4-BE49-F238E27FC236}">
                <a16:creationId xmlns:a16="http://schemas.microsoft.com/office/drawing/2014/main" id="{F2C8201A-3256-472A-BA83-45955D3DE363}"/>
              </a:ext>
            </a:extLst>
          </p:cNvPr>
          <p:cNvPicPr>
            <a:picLocks noChangeAspect="1"/>
          </p:cNvPicPr>
          <p:nvPr/>
        </p:nvPicPr>
        <p:blipFill rotWithShape="1">
          <a:blip r:embed="rId4">
            <a:extLst>
              <a:ext uri="{28A0092B-C50C-407E-A947-70E740481C1C}">
                <a14:useLocalDpi xmlns:a14="http://schemas.microsoft.com/office/drawing/2010/main" val="0"/>
              </a:ext>
            </a:extLst>
          </a:blip>
          <a:srcRect l="2519" t="5879"/>
          <a:stretch/>
        </p:blipFill>
        <p:spPr>
          <a:xfrm>
            <a:off x="6096000" y="2460587"/>
            <a:ext cx="6096000" cy="2854286"/>
          </a:xfrm>
          <a:prstGeom prst="rect">
            <a:avLst/>
          </a:prstGeom>
          <a:solidFill>
            <a:schemeClr val="bg1"/>
          </a:solidFill>
        </p:spPr>
      </p:pic>
      <p:sp>
        <p:nvSpPr>
          <p:cNvPr id="10" name="文字方塊 9">
            <a:extLst>
              <a:ext uri="{FF2B5EF4-FFF2-40B4-BE49-F238E27FC236}">
                <a16:creationId xmlns:a16="http://schemas.microsoft.com/office/drawing/2014/main" id="{1F80435F-0457-47BE-8C5A-CDD28B5F5383}"/>
              </a:ext>
            </a:extLst>
          </p:cNvPr>
          <p:cNvSpPr txBox="1"/>
          <p:nvPr/>
        </p:nvSpPr>
        <p:spPr>
          <a:xfrm>
            <a:off x="8359101" y="3241399"/>
            <a:ext cx="2153659" cy="369332"/>
          </a:xfrm>
          <a:prstGeom prst="rect">
            <a:avLst/>
          </a:prstGeom>
          <a:noFill/>
        </p:spPr>
        <p:txBody>
          <a:bodyPr wrap="square" rtlCol="0">
            <a:spAutoFit/>
          </a:bodyPr>
          <a:lstStyle/>
          <a:p>
            <a:r>
              <a:rPr lang="zh-TW" altLang="en-US" dirty="0">
                <a:solidFill>
                  <a:srgbClr val="FF0000"/>
                </a:solidFill>
              </a:rPr>
              <a:t>互動對感官不具體</a:t>
            </a:r>
          </a:p>
        </p:txBody>
      </p:sp>
      <p:sp>
        <p:nvSpPr>
          <p:cNvPr id="11" name="文字方塊 10">
            <a:extLst>
              <a:ext uri="{FF2B5EF4-FFF2-40B4-BE49-F238E27FC236}">
                <a16:creationId xmlns:a16="http://schemas.microsoft.com/office/drawing/2014/main" id="{C1CDEDA8-5180-480C-82C6-C551DDD1105D}"/>
              </a:ext>
            </a:extLst>
          </p:cNvPr>
          <p:cNvSpPr txBox="1"/>
          <p:nvPr/>
        </p:nvSpPr>
        <p:spPr>
          <a:xfrm>
            <a:off x="8246293" y="4018217"/>
            <a:ext cx="1795413" cy="369332"/>
          </a:xfrm>
          <a:prstGeom prst="rect">
            <a:avLst/>
          </a:prstGeom>
          <a:noFill/>
        </p:spPr>
        <p:txBody>
          <a:bodyPr wrap="square" rtlCol="0">
            <a:spAutoFit/>
          </a:bodyPr>
          <a:lstStyle/>
          <a:p>
            <a:r>
              <a:rPr lang="zh-TW" altLang="en-US" dirty="0">
                <a:solidFill>
                  <a:srgbClr val="FF0000"/>
                </a:solidFill>
              </a:rPr>
              <a:t>感受具體的方面</a:t>
            </a:r>
          </a:p>
        </p:txBody>
      </p:sp>
      <p:sp>
        <p:nvSpPr>
          <p:cNvPr id="12" name="文字方塊 11">
            <a:extLst>
              <a:ext uri="{FF2B5EF4-FFF2-40B4-BE49-F238E27FC236}">
                <a16:creationId xmlns:a16="http://schemas.microsoft.com/office/drawing/2014/main" id="{020A0247-8B7B-44B5-AD22-43D55BDF55A6}"/>
              </a:ext>
            </a:extLst>
          </p:cNvPr>
          <p:cNvSpPr txBox="1"/>
          <p:nvPr/>
        </p:nvSpPr>
        <p:spPr>
          <a:xfrm>
            <a:off x="5781326" y="3241399"/>
            <a:ext cx="250506" cy="1477328"/>
          </a:xfrm>
          <a:prstGeom prst="rect">
            <a:avLst/>
          </a:prstGeom>
          <a:solidFill>
            <a:schemeClr val="bg1"/>
          </a:solidFill>
        </p:spPr>
        <p:txBody>
          <a:bodyPr wrap="square" rtlCol="0">
            <a:spAutoFit/>
          </a:bodyPr>
          <a:lstStyle/>
          <a:p>
            <a:r>
              <a:rPr lang="zh-TW" altLang="en-US" dirty="0">
                <a:solidFill>
                  <a:srgbClr val="FF0000"/>
                </a:solidFill>
              </a:rPr>
              <a:t>交互的環境</a:t>
            </a:r>
          </a:p>
        </p:txBody>
      </p:sp>
      <p:sp>
        <p:nvSpPr>
          <p:cNvPr id="13" name="矩形 12">
            <a:extLst>
              <a:ext uri="{FF2B5EF4-FFF2-40B4-BE49-F238E27FC236}">
                <a16:creationId xmlns:a16="http://schemas.microsoft.com/office/drawing/2014/main" id="{AC4868FD-A77A-4A70-BB09-026D27B60588}"/>
              </a:ext>
            </a:extLst>
          </p:cNvPr>
          <p:cNvSpPr/>
          <p:nvPr/>
        </p:nvSpPr>
        <p:spPr>
          <a:xfrm>
            <a:off x="7376251" y="5474446"/>
            <a:ext cx="3647152" cy="369332"/>
          </a:xfrm>
          <a:prstGeom prst="rect">
            <a:avLst/>
          </a:prstGeom>
          <a:solidFill>
            <a:schemeClr val="bg1"/>
          </a:solidFill>
        </p:spPr>
        <p:txBody>
          <a:bodyPr wrap="none">
            <a:spAutoFit/>
          </a:bodyPr>
          <a:lstStyle/>
          <a:p>
            <a:r>
              <a:rPr lang="zh-TW" altLang="en-US" dirty="0"/>
              <a:t>各方面的前座乘客資訊娛樂系統。</a:t>
            </a:r>
          </a:p>
        </p:txBody>
      </p:sp>
      <p:sp>
        <p:nvSpPr>
          <p:cNvPr id="3" name="文字方塊 2">
            <a:extLst>
              <a:ext uri="{FF2B5EF4-FFF2-40B4-BE49-F238E27FC236}">
                <a16:creationId xmlns:a16="http://schemas.microsoft.com/office/drawing/2014/main" id="{6F725032-6793-468E-933A-051E009D340F}"/>
              </a:ext>
            </a:extLst>
          </p:cNvPr>
          <p:cNvSpPr txBox="1"/>
          <p:nvPr/>
        </p:nvSpPr>
        <p:spPr>
          <a:xfrm>
            <a:off x="8246293" y="2054413"/>
            <a:ext cx="1607154" cy="646331"/>
          </a:xfrm>
          <a:prstGeom prst="rect">
            <a:avLst/>
          </a:prstGeom>
          <a:noFill/>
        </p:spPr>
        <p:txBody>
          <a:bodyPr wrap="square" rtlCol="0">
            <a:spAutoFit/>
          </a:bodyPr>
          <a:lstStyle/>
          <a:p>
            <a:r>
              <a:rPr lang="zh-TW" altLang="en-US" dirty="0">
                <a:solidFill>
                  <a:srgbClr val="FF0000"/>
                </a:solidFill>
              </a:rPr>
              <a:t>前座乘客的資訊娛樂系統</a:t>
            </a:r>
          </a:p>
        </p:txBody>
      </p:sp>
    </p:spTree>
    <p:extLst>
      <p:ext uri="{BB962C8B-B14F-4D97-AF65-F5344CB8AC3E}">
        <p14:creationId xmlns:p14="http://schemas.microsoft.com/office/powerpoint/2010/main" val="2508076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6" name="內容版面配置區 2">
            <a:extLst>
              <a:ext uri="{FF2B5EF4-FFF2-40B4-BE49-F238E27FC236}">
                <a16:creationId xmlns:a16="http://schemas.microsoft.com/office/drawing/2014/main" id="{ABCFCB94-0293-4982-8712-F53645E23B58}"/>
              </a:ext>
            </a:extLst>
          </p:cNvPr>
          <p:cNvSpPr>
            <a:spLocks noGrp="1"/>
          </p:cNvSpPr>
          <p:nvPr>
            <p:ph idx="1"/>
          </p:nvPr>
        </p:nvSpPr>
        <p:spPr>
          <a:xfrm>
            <a:off x="838200" y="1825625"/>
            <a:ext cx="10515600" cy="4351338"/>
          </a:xfrm>
        </p:spPr>
        <p:txBody>
          <a:bodyPr/>
          <a:lstStyle/>
          <a:p>
            <a:r>
              <a:rPr lang="zh-TW" altLang="en-US" dirty="0"/>
              <a:t>汽車用戶體驗文獻中（前座）以乘客為導向的研究可以分為兩大類</a:t>
            </a:r>
            <a:r>
              <a:rPr lang="en-US" altLang="zh-TW" dirty="0"/>
              <a:t>:</a:t>
            </a:r>
            <a:r>
              <a:rPr lang="zh-TW" altLang="en-US" u="sng" dirty="0"/>
              <a:t>第一個側重於乘客與司機的合作</a:t>
            </a:r>
            <a:r>
              <a:rPr lang="zh-TW" altLang="en-US" dirty="0"/>
              <a:t>，</a:t>
            </a:r>
            <a:r>
              <a:rPr lang="zh-TW" altLang="en-US" u="sng" dirty="0"/>
              <a:t>第二個直接關注前座乘客</a:t>
            </a:r>
            <a:r>
              <a:rPr lang="zh-TW" altLang="en-US" dirty="0"/>
              <a:t>。</a:t>
            </a:r>
            <a:endParaRPr lang="en-US" altLang="zh-TW" dirty="0"/>
          </a:p>
          <a:p>
            <a:r>
              <a:rPr lang="en-US" altLang="zh-TW" dirty="0" err="1"/>
              <a:t>Perterer</a:t>
            </a:r>
            <a:r>
              <a:rPr lang="en-US" altLang="zh-TW" dirty="0"/>
              <a:t> et al.(2015) </a:t>
            </a:r>
            <a:r>
              <a:rPr lang="zh-TW" altLang="en-US" dirty="0"/>
              <a:t>提出了改進這些導航系統的</a:t>
            </a:r>
            <a:r>
              <a:rPr lang="zh-TW" altLang="en-US" u="sng" dirty="0"/>
              <a:t>設計建議</a:t>
            </a:r>
            <a:r>
              <a:rPr lang="zh-TW" altLang="en-US" dirty="0"/>
              <a:t>，例如在使用導航時改變對</a:t>
            </a:r>
            <a:r>
              <a:rPr lang="zh-TW" altLang="en-US" u="sng" dirty="0"/>
              <a:t>環境描述</a:t>
            </a:r>
            <a:r>
              <a:rPr lang="zh-TW" altLang="en-US" dirty="0"/>
              <a:t>，可以讓駕駛員和乘客更清楚訊息。</a:t>
            </a:r>
            <a:endParaRPr lang="en-US" altLang="zh-TW" dirty="0"/>
          </a:p>
          <a:p>
            <a:r>
              <a:rPr lang="en-US" altLang="zh-TW" dirty="0"/>
              <a:t>Inbar </a:t>
            </a:r>
            <a:r>
              <a:rPr lang="zh-TW" altLang="en-US" dirty="0"/>
              <a:t>和 </a:t>
            </a:r>
            <a:r>
              <a:rPr lang="en-US" altLang="zh-TW" dirty="0" err="1"/>
              <a:t>Tractinsky</a:t>
            </a:r>
            <a:r>
              <a:rPr lang="en-US" altLang="zh-TW" dirty="0"/>
              <a:t> (2011) </a:t>
            </a:r>
            <a:r>
              <a:rPr lang="zh-TW" altLang="en-US" dirty="0"/>
              <a:t>提出應該讓乘客更容易使用車上資訊系統，這樣我們就可以減少無聊並增加前座或後座乘客的容忍度和包容感。</a:t>
            </a:r>
            <a:endParaRPr lang="en-US" altLang="zh-TW" dirty="0"/>
          </a:p>
          <a:p>
            <a:endParaRPr lang="en-US" altLang="zh-TW" dirty="0"/>
          </a:p>
        </p:txBody>
      </p:sp>
    </p:spTree>
    <p:extLst>
      <p:ext uri="{BB962C8B-B14F-4D97-AF65-F5344CB8AC3E}">
        <p14:creationId xmlns:p14="http://schemas.microsoft.com/office/powerpoint/2010/main" val="268535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14" name="內容版面配置區 2">
            <a:extLst>
              <a:ext uri="{FF2B5EF4-FFF2-40B4-BE49-F238E27FC236}">
                <a16:creationId xmlns:a16="http://schemas.microsoft.com/office/drawing/2014/main" id="{F383E8A5-78CD-4885-A795-8B3965CC9AEB}"/>
              </a:ext>
            </a:extLst>
          </p:cNvPr>
          <p:cNvSpPr>
            <a:spLocks noGrp="1"/>
          </p:cNvSpPr>
          <p:nvPr>
            <p:ph idx="1"/>
          </p:nvPr>
        </p:nvSpPr>
        <p:spPr>
          <a:xfrm>
            <a:off x="838200" y="1825625"/>
            <a:ext cx="10515600" cy="4351338"/>
          </a:xfrm>
          <a:solidFill>
            <a:schemeClr val="bg1"/>
          </a:solidFill>
        </p:spPr>
        <p:txBody>
          <a:bodyPr>
            <a:normAutofit/>
          </a:bodyPr>
          <a:lstStyle/>
          <a:p>
            <a:r>
              <a:rPr lang="en-US" altLang="zh-TW" dirty="0" err="1"/>
              <a:t>Schmidbauer</a:t>
            </a:r>
            <a:r>
              <a:rPr lang="en-US" altLang="zh-TW" dirty="0"/>
              <a:t>-Wolf </a:t>
            </a:r>
            <a:r>
              <a:rPr lang="zh-TW" altLang="en-US" dirty="0"/>
              <a:t>和 </a:t>
            </a:r>
            <a:r>
              <a:rPr lang="en-US" altLang="zh-TW" dirty="0" err="1"/>
              <a:t>Guder</a:t>
            </a:r>
            <a:r>
              <a:rPr lang="zh-TW" altLang="en-US" dirty="0"/>
              <a:t>（</a:t>
            </a:r>
            <a:r>
              <a:rPr lang="en-US" altLang="zh-TW" dirty="0"/>
              <a:t>2019 </a:t>
            </a:r>
            <a:r>
              <a:rPr lang="zh-TW" altLang="en-US" dirty="0"/>
              <a:t>年）展示了一項帶有凝視系統的使用者研究，使前座乘客能夠通過查看車速表來表達他們的不安全感。</a:t>
            </a:r>
            <a:endParaRPr lang="en-US" altLang="zh-TW" dirty="0"/>
          </a:p>
          <a:p>
            <a:r>
              <a:rPr lang="en-US" altLang="zh-TW" dirty="0"/>
              <a:t>Gridling et al.,</a:t>
            </a:r>
            <a:r>
              <a:rPr lang="zh-TW" altLang="en-US" dirty="0"/>
              <a:t> </a:t>
            </a:r>
            <a:r>
              <a:rPr lang="en-US" altLang="zh-TW" dirty="0"/>
              <a:t>(2012) </a:t>
            </a:r>
            <a:r>
              <a:rPr lang="zh-TW" altLang="en-US" dirty="0"/>
              <a:t>還表明，</a:t>
            </a:r>
            <a:r>
              <a:rPr lang="zh-TW" altLang="en-US" dirty="0">
                <a:solidFill>
                  <a:srgbClr val="FF0000"/>
                </a:solidFill>
              </a:rPr>
              <a:t>前座乘客與駕駛關係的性質以及背景情況會影響合作的強度、頻率和模式</a:t>
            </a:r>
            <a:r>
              <a:rPr lang="zh-TW" altLang="en-US" dirty="0"/>
              <a:t>（例如</a:t>
            </a:r>
            <a:r>
              <a:rPr lang="en-US" altLang="zh-TW" dirty="0"/>
              <a:t>:</a:t>
            </a:r>
            <a:r>
              <a:rPr lang="zh-TW" altLang="en-US" dirty="0"/>
              <a:t>乘客精神狀態或對環境的熟悉程度會影響駕駛行為）。</a:t>
            </a:r>
            <a:endParaRPr lang="en-US" altLang="zh-TW" dirty="0"/>
          </a:p>
          <a:p>
            <a:r>
              <a:rPr lang="en-US" altLang="zh-TW" dirty="0" err="1"/>
              <a:t>Forlizzi</a:t>
            </a:r>
            <a:r>
              <a:rPr lang="en-US" altLang="zh-TW" dirty="0"/>
              <a:t> et al.,(2010)</a:t>
            </a:r>
            <a:r>
              <a:rPr lang="zh-TW" altLang="en-US" dirty="0"/>
              <a:t>在導航的應用還觀察了三種不同類型的前座乘員與駕駛合作：</a:t>
            </a:r>
            <a:r>
              <a:rPr lang="zh-TW" altLang="en-US" u="sng" dirty="0"/>
              <a:t>父母及孩子</a:t>
            </a:r>
            <a:r>
              <a:rPr lang="zh-TW" altLang="en-US" dirty="0"/>
              <a:t>、</a:t>
            </a:r>
            <a:r>
              <a:rPr lang="zh-TW" altLang="en-US" u="sng" dirty="0"/>
              <a:t>夫婦</a:t>
            </a:r>
            <a:r>
              <a:rPr lang="zh-TW" altLang="en-US" dirty="0"/>
              <a:t>和</a:t>
            </a:r>
            <a:r>
              <a:rPr lang="zh-TW" altLang="en-US" u="sng" dirty="0"/>
              <a:t>不認識的人</a:t>
            </a:r>
            <a:r>
              <a:rPr lang="zh-TW" altLang="en-US" dirty="0"/>
              <a:t>。因此，他們對合作的主題提出解釋，例如“合作中的群體差異”（例如，父母為少年司機扮演老師角色）。</a:t>
            </a:r>
          </a:p>
        </p:txBody>
      </p:sp>
    </p:spTree>
    <p:extLst>
      <p:ext uri="{BB962C8B-B14F-4D97-AF65-F5344CB8AC3E}">
        <p14:creationId xmlns:p14="http://schemas.microsoft.com/office/powerpoint/2010/main" val="6044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3" name="內容版面配置區 2">
            <a:extLst>
              <a:ext uri="{FF2B5EF4-FFF2-40B4-BE49-F238E27FC236}">
                <a16:creationId xmlns:a16="http://schemas.microsoft.com/office/drawing/2014/main" id="{5F872C63-DC50-45CA-AB2F-BA0A47792281}"/>
              </a:ext>
            </a:extLst>
          </p:cNvPr>
          <p:cNvSpPr>
            <a:spLocks noGrp="1"/>
          </p:cNvSpPr>
          <p:nvPr>
            <p:ph idx="1"/>
          </p:nvPr>
        </p:nvSpPr>
        <p:spPr>
          <a:xfrm>
            <a:off x="838200" y="1424572"/>
            <a:ext cx="10515600" cy="4351338"/>
          </a:xfrm>
        </p:spPr>
        <p:txBody>
          <a:bodyPr>
            <a:normAutofit/>
          </a:bodyPr>
          <a:lstStyle/>
          <a:p>
            <a:r>
              <a:rPr lang="en-US" altLang="zh-TW" dirty="0"/>
              <a:t>VR</a:t>
            </a:r>
            <a:r>
              <a:rPr lang="zh-TW" altLang="en-US" dirty="0"/>
              <a:t>在研究中被當作設計生成和評估的一種手段。 </a:t>
            </a:r>
            <a:r>
              <a:rPr lang="en-US" altLang="zh-TW" dirty="0"/>
              <a:t>VR</a:t>
            </a:r>
            <a:r>
              <a:rPr lang="zh-TW" altLang="en-US" dirty="0"/>
              <a:t>的可修改性使用戶能夠參與“生成式”實驗。（</a:t>
            </a:r>
            <a:r>
              <a:rPr lang="en-US" altLang="zh-TW" dirty="0" err="1"/>
              <a:t>Bordegoni</a:t>
            </a:r>
            <a:r>
              <a:rPr lang="en-US" altLang="zh-TW" dirty="0"/>
              <a:t> &amp; Caruso,2012</a:t>
            </a:r>
            <a:r>
              <a:rPr lang="zh-TW" altLang="en-US" dirty="0"/>
              <a:t>；</a:t>
            </a:r>
            <a:r>
              <a:rPr lang="en-US" altLang="zh-TW" dirty="0" err="1"/>
              <a:t>Bordegoni</a:t>
            </a:r>
            <a:r>
              <a:rPr lang="en-US" altLang="zh-TW" dirty="0"/>
              <a:t> et al.,2011</a:t>
            </a:r>
            <a:r>
              <a:rPr lang="zh-TW" altLang="en-US" dirty="0"/>
              <a:t>；</a:t>
            </a:r>
            <a:r>
              <a:rPr lang="en-US" altLang="zh-TW" dirty="0"/>
              <a:t>Bruno &amp; </a:t>
            </a:r>
            <a:r>
              <a:rPr lang="en-US" altLang="zh-TW" dirty="0" err="1"/>
              <a:t>Muzzupapp</a:t>
            </a:r>
            <a:r>
              <a:rPr lang="en-US" altLang="zh-TW" dirty="0"/>
              <a:t>,</a:t>
            </a:r>
            <a:r>
              <a:rPr lang="zh-TW" altLang="en-US" dirty="0"/>
              <a:t>，</a:t>
            </a:r>
            <a:r>
              <a:rPr lang="en-US" altLang="zh-TW" dirty="0"/>
              <a:t>2010</a:t>
            </a:r>
            <a:r>
              <a:rPr lang="zh-TW" altLang="en-US" dirty="0"/>
              <a:t>）。</a:t>
            </a:r>
            <a:endParaRPr lang="en-US" altLang="zh-TW" dirty="0"/>
          </a:p>
          <a:p>
            <a:r>
              <a:rPr lang="en-US" altLang="zh-TW" dirty="0">
                <a:solidFill>
                  <a:srgbClr val="FF0000"/>
                </a:solidFill>
              </a:rPr>
              <a:t>VR </a:t>
            </a:r>
            <a:r>
              <a:rPr lang="zh-TW" altLang="en-US" dirty="0">
                <a:solidFill>
                  <a:srgbClr val="FF0000"/>
                </a:solidFill>
              </a:rPr>
              <a:t>駕駛模擬器主要用於研究 </a:t>
            </a:r>
            <a:r>
              <a:rPr lang="en-US" altLang="zh-TW" dirty="0">
                <a:solidFill>
                  <a:srgbClr val="FF0000"/>
                </a:solidFill>
              </a:rPr>
              <a:t>HMI </a:t>
            </a:r>
            <a:r>
              <a:rPr lang="zh-TW" altLang="en-US" dirty="0">
                <a:solidFill>
                  <a:srgbClr val="FF0000"/>
                </a:solidFill>
              </a:rPr>
              <a:t>的可用性和 </a:t>
            </a:r>
            <a:r>
              <a:rPr lang="en-US" altLang="zh-TW" dirty="0">
                <a:solidFill>
                  <a:srgbClr val="FF0000"/>
                </a:solidFill>
              </a:rPr>
              <a:t>HMI </a:t>
            </a:r>
            <a:r>
              <a:rPr lang="zh-TW" altLang="en-US" dirty="0">
                <a:solidFill>
                  <a:srgbClr val="FF0000"/>
                </a:solidFill>
              </a:rPr>
              <a:t>交互對駕駛性能的影響</a:t>
            </a:r>
            <a:r>
              <a:rPr lang="zh-TW" altLang="en-US" dirty="0"/>
              <a:t>（例如</a:t>
            </a:r>
            <a:r>
              <a:rPr lang="en-US" altLang="zh-TW" dirty="0"/>
              <a:t>:</a:t>
            </a:r>
            <a:r>
              <a:rPr lang="zh-TW" altLang="en-US" dirty="0"/>
              <a:t>輸入錯誤率、掃視動作、任務時間，</a:t>
            </a:r>
            <a:r>
              <a:rPr lang="zh-TW" altLang="en-US" dirty="0">
                <a:solidFill>
                  <a:srgbClr val="FF0000"/>
                </a:solidFill>
              </a:rPr>
              <a:t>但探索了汽車 </a:t>
            </a:r>
            <a:r>
              <a:rPr lang="en-US" altLang="zh-TW" dirty="0">
                <a:solidFill>
                  <a:srgbClr val="FF0000"/>
                </a:solidFill>
              </a:rPr>
              <a:t>HMI UX </a:t>
            </a:r>
            <a:r>
              <a:rPr lang="zh-TW" altLang="en-US" dirty="0">
                <a:solidFill>
                  <a:srgbClr val="FF0000"/>
                </a:solidFill>
              </a:rPr>
              <a:t>的“可行性”</a:t>
            </a:r>
            <a:r>
              <a:rPr lang="en-US" altLang="zh-TW" dirty="0"/>
              <a:t>)</a:t>
            </a:r>
            <a:r>
              <a:rPr lang="zh-TW" altLang="en-US" dirty="0"/>
              <a:t>。（</a:t>
            </a:r>
            <a:r>
              <a:rPr lang="en-US" altLang="zh-TW" dirty="0" err="1"/>
              <a:t>Ihemedu</a:t>
            </a:r>
            <a:r>
              <a:rPr lang="en-US" altLang="zh-TW" dirty="0"/>
              <a:t>-Steinke ,2017</a:t>
            </a:r>
            <a:r>
              <a:rPr lang="zh-TW" altLang="en-US" dirty="0"/>
              <a:t>；</a:t>
            </a:r>
            <a:r>
              <a:rPr lang="en-US" altLang="zh-TW" dirty="0" err="1"/>
              <a:t>Jeong</a:t>
            </a:r>
            <a:r>
              <a:rPr lang="en-US" altLang="zh-TW" dirty="0"/>
              <a:t> et al.</a:t>
            </a:r>
            <a:r>
              <a:rPr lang="zh-TW" altLang="en-US" dirty="0"/>
              <a:t>，</a:t>
            </a:r>
            <a:r>
              <a:rPr lang="en-US" altLang="zh-TW" dirty="0"/>
              <a:t>2013 </a:t>
            </a:r>
            <a:r>
              <a:rPr lang="zh-TW" altLang="en-US" dirty="0"/>
              <a:t>；</a:t>
            </a:r>
            <a:r>
              <a:rPr lang="en-US" altLang="zh-TW" dirty="0"/>
              <a:t>Weir,2010 </a:t>
            </a:r>
            <a:r>
              <a:rPr lang="zh-TW" altLang="en-US" dirty="0"/>
              <a:t>）。</a:t>
            </a:r>
            <a:endParaRPr lang="en-US" altLang="zh-TW" dirty="0"/>
          </a:p>
          <a:p>
            <a:r>
              <a:rPr lang="zh-TW" altLang="en-US" dirty="0"/>
              <a:t>本文將參考 </a:t>
            </a:r>
            <a:r>
              <a:rPr lang="en-US" altLang="zh-TW" dirty="0"/>
              <a:t>Sen </a:t>
            </a:r>
            <a:r>
              <a:rPr lang="zh-TW" altLang="en-US" dirty="0"/>
              <a:t>等人。 </a:t>
            </a:r>
            <a:r>
              <a:rPr lang="en-US" altLang="zh-TW" dirty="0"/>
              <a:t>(2018) </a:t>
            </a:r>
            <a:r>
              <a:rPr lang="zh-TW" altLang="en-US" dirty="0"/>
              <a:t>對在日內瓦車展 </a:t>
            </a:r>
            <a:r>
              <a:rPr lang="en-US" altLang="zh-TW" dirty="0"/>
              <a:t>(2015–2016)</a:t>
            </a:r>
            <a:r>
              <a:rPr lang="zh-TW" altLang="en-US" dirty="0"/>
              <a:t>、法蘭克福車展 </a:t>
            </a:r>
            <a:r>
              <a:rPr lang="en-US" altLang="zh-TW" dirty="0"/>
              <a:t>(2015) </a:t>
            </a:r>
            <a:r>
              <a:rPr lang="zh-TW" altLang="en-US" dirty="0"/>
              <a:t>和消費電子展 </a:t>
            </a:r>
            <a:r>
              <a:rPr lang="en-US" altLang="zh-TW" dirty="0"/>
              <a:t>(CES) (2015~2016) </a:t>
            </a:r>
            <a:r>
              <a:rPr lang="zh-TW" altLang="en-US" dirty="0"/>
              <a:t>展出的概念車中創新的</a:t>
            </a:r>
            <a:r>
              <a:rPr lang="en-US" altLang="zh-TW" dirty="0"/>
              <a:t>HMI </a:t>
            </a:r>
            <a:r>
              <a:rPr lang="zh-TW" altLang="en-US" dirty="0"/>
              <a:t>方法。</a:t>
            </a:r>
            <a:endParaRPr lang="en-US" altLang="zh-TW" dirty="0"/>
          </a:p>
          <a:p>
            <a:endParaRPr lang="en-US" altLang="zh-TW" dirty="0"/>
          </a:p>
        </p:txBody>
      </p:sp>
    </p:spTree>
    <p:extLst>
      <p:ext uri="{BB962C8B-B14F-4D97-AF65-F5344CB8AC3E}">
        <p14:creationId xmlns:p14="http://schemas.microsoft.com/office/powerpoint/2010/main" val="2460826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4" name="內容版面配置區 3">
            <a:extLst>
              <a:ext uri="{FF2B5EF4-FFF2-40B4-BE49-F238E27FC236}">
                <a16:creationId xmlns:a16="http://schemas.microsoft.com/office/drawing/2014/main" id="{A89446D5-E1C2-4322-B357-CB1269BBDF9E}"/>
              </a:ext>
            </a:extLst>
          </p:cNvPr>
          <p:cNvSpPr>
            <a:spLocks noGrp="1"/>
          </p:cNvSpPr>
          <p:nvPr>
            <p:ph idx="1"/>
          </p:nvPr>
        </p:nvSpPr>
        <p:spPr/>
        <p:txBody>
          <a:bodyPr>
            <a:normAutofit/>
          </a:bodyPr>
          <a:lstStyle/>
          <a:p>
            <a:r>
              <a:rPr lang="en-US" altLang="zh-TW" dirty="0"/>
              <a:t>VR </a:t>
            </a:r>
            <a:r>
              <a:rPr lang="zh-TW" altLang="en-US" dirty="0"/>
              <a:t>在汽車行業的應用領域包括“車輛設計、沉浸式虛擬駕駛測試、銷售和目標性能的評估”（</a:t>
            </a:r>
            <a:r>
              <a:rPr lang="en-US" altLang="zh-TW" dirty="0" err="1"/>
              <a:t>Ihemedu</a:t>
            </a:r>
            <a:r>
              <a:rPr lang="en-US" altLang="zh-TW" dirty="0"/>
              <a:t>-Steinke et al.,2017</a:t>
            </a:r>
            <a:r>
              <a:rPr lang="zh-TW" altLang="en-US" dirty="0"/>
              <a:t>）。</a:t>
            </a:r>
            <a:endParaRPr lang="en-US" altLang="zh-TW" dirty="0"/>
          </a:p>
          <a:p>
            <a:r>
              <a:rPr lang="en-US" altLang="zh-TW" dirty="0"/>
              <a:t>Witmer </a:t>
            </a:r>
            <a:r>
              <a:rPr lang="zh-TW" altLang="en-US" dirty="0"/>
              <a:t>和 </a:t>
            </a:r>
            <a:r>
              <a:rPr lang="en-US" altLang="zh-TW" dirty="0"/>
              <a:t>Singer</a:t>
            </a:r>
            <a:r>
              <a:rPr lang="zh-TW" altLang="en-US" dirty="0"/>
              <a:t>（</a:t>
            </a:r>
            <a:r>
              <a:rPr lang="en-US" altLang="zh-TW" dirty="0"/>
              <a:t>1998 </a:t>
            </a:r>
            <a:r>
              <a:rPr lang="zh-TW" altLang="en-US" dirty="0"/>
              <a:t>）。將沉浸定義為</a:t>
            </a:r>
            <a:r>
              <a:rPr lang="zh-TW" altLang="en-US" dirty="0">
                <a:solidFill>
                  <a:srgbClr val="FF0000"/>
                </a:solidFill>
              </a:rPr>
              <a:t>“感覺自己被環境包圍提供源源不斷的刺激和體驗</a:t>
            </a:r>
            <a:r>
              <a:rPr lang="en-US" altLang="zh-TW" dirty="0">
                <a:solidFill>
                  <a:srgbClr val="FF0000"/>
                </a:solidFill>
              </a:rPr>
              <a:t>”</a:t>
            </a:r>
            <a:r>
              <a:rPr lang="zh-TW" altLang="en-US" dirty="0"/>
              <a:t>並認為在操作時，真實環境應該盡可能不要分散用戶的注意力以實現沉浸在虛擬環境中。</a:t>
            </a:r>
            <a:endParaRPr lang="en-US" altLang="zh-TW" dirty="0"/>
          </a:p>
          <a:p>
            <a:r>
              <a:rPr lang="zh-TW" altLang="en-US" dirty="0"/>
              <a:t>沉浸時間是造成模擬器的因素之一疾病。（</a:t>
            </a:r>
            <a:r>
              <a:rPr lang="da-DK" altLang="zh-TW" dirty="0"/>
              <a:t>Kolasinski, 1995; Rebelo et al., 2012</a:t>
            </a:r>
            <a:r>
              <a:rPr lang="en-US" altLang="zh-TW" dirty="0"/>
              <a:t>)</a:t>
            </a:r>
            <a:r>
              <a:rPr lang="zh-TW" altLang="en-US" dirty="0"/>
              <a:t>，模擬器病症狀發作通常在使用 </a:t>
            </a:r>
            <a:r>
              <a:rPr lang="en-US" altLang="zh-TW" dirty="0"/>
              <a:t>15 </a:t>
            </a:r>
            <a:r>
              <a:rPr lang="zh-TW" altLang="en-US" dirty="0"/>
              <a:t>分鐘內發生。</a:t>
            </a:r>
            <a:r>
              <a:rPr lang="en-US" altLang="zh-TW" dirty="0"/>
              <a:t>(Cobb et al., 1999 )</a:t>
            </a:r>
            <a:endParaRPr lang="zh-TW" altLang="en-US" dirty="0"/>
          </a:p>
          <a:p>
            <a:endParaRPr lang="en-US" altLang="zh-TW" dirty="0"/>
          </a:p>
          <a:p>
            <a:endParaRPr lang="zh-TW" altLang="en-US" dirty="0"/>
          </a:p>
        </p:txBody>
      </p:sp>
    </p:spTree>
    <p:extLst>
      <p:ext uri="{BB962C8B-B14F-4D97-AF65-F5344CB8AC3E}">
        <p14:creationId xmlns:p14="http://schemas.microsoft.com/office/powerpoint/2010/main" val="180476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3.</a:t>
            </a:r>
            <a:r>
              <a:rPr lang="zh-TW" altLang="en-US" dirty="0">
                <a:solidFill>
                  <a:srgbClr val="191B0E"/>
                </a:solidFill>
                <a:latin typeface="Franklin Gothic Book" panose="020B0503020102020204"/>
                <a:ea typeface="微軟正黑體" panose="020B0604030504040204" pitchFamily="34" charset="-120"/>
              </a:rPr>
              <a:t>研究目的</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7" name="內容版面配置區 2">
            <a:extLst>
              <a:ext uri="{FF2B5EF4-FFF2-40B4-BE49-F238E27FC236}">
                <a16:creationId xmlns:a16="http://schemas.microsoft.com/office/drawing/2014/main" id="{32EEBD03-5CA4-4FF7-8C47-BE9B3A839308}"/>
              </a:ext>
            </a:extLst>
          </p:cNvPr>
          <p:cNvSpPr>
            <a:spLocks noGrp="1"/>
          </p:cNvSpPr>
          <p:nvPr>
            <p:ph idx="1"/>
          </p:nvPr>
        </p:nvSpPr>
        <p:spPr>
          <a:xfrm>
            <a:off x="838200" y="1825625"/>
            <a:ext cx="10515600" cy="4351338"/>
          </a:xfrm>
        </p:spPr>
        <p:txBody>
          <a:bodyPr/>
          <a:lstStyle/>
          <a:p>
            <a:r>
              <a:rPr lang="zh-TW" altLang="en-US" dirty="0"/>
              <a:t>提出了設計建議，以表達使用者的擔憂和期望，包括在手勢操作中提供足夠的誤差幅度、防止駕駛員和乘客分心、與司機的合作以及與社交網絡的相關性。</a:t>
            </a:r>
            <a:endParaRPr lang="en-US" altLang="zh-TW" dirty="0"/>
          </a:p>
          <a:p>
            <a:r>
              <a:rPr lang="zh-TW" altLang="en-US" dirty="0"/>
              <a:t>為了研究資訊娛樂系統如何豐富前排座椅的方式乘客的旅行</a:t>
            </a:r>
            <a:r>
              <a:rPr lang="zh-TW" altLang="en-US" b="1" dirty="0"/>
              <a:t>體驗。</a:t>
            </a:r>
            <a:endParaRPr lang="en-US" altLang="zh-TW" b="1" dirty="0"/>
          </a:p>
          <a:p>
            <a:r>
              <a:rPr lang="zh-TW" altLang="en-US" dirty="0"/>
              <a:t>調查使用者對於豪華的</a:t>
            </a:r>
            <a:r>
              <a:rPr lang="zh-TW" altLang="en-US" b="1" dirty="0"/>
              <a:t>定義及感受。</a:t>
            </a:r>
            <a:endParaRPr lang="en-US" altLang="zh-TW" b="1" dirty="0"/>
          </a:p>
          <a:p>
            <a:r>
              <a:rPr lang="zh-TW" altLang="en-US" dirty="0"/>
              <a:t>統整對於刺激與操作的</a:t>
            </a:r>
            <a:r>
              <a:rPr lang="zh-TW" altLang="en-US" b="1" dirty="0"/>
              <a:t>改善事項。</a:t>
            </a:r>
            <a:endParaRPr lang="en-US" altLang="zh-TW" b="1" dirty="0"/>
          </a:p>
          <a:p>
            <a:endParaRPr lang="en-US" altLang="zh-TW" dirty="0"/>
          </a:p>
          <a:p>
            <a:endParaRPr lang="en-US" altLang="zh-TW" dirty="0"/>
          </a:p>
          <a:p>
            <a:endParaRPr lang="zh-TW" altLang="en-US" dirty="0"/>
          </a:p>
        </p:txBody>
      </p:sp>
    </p:spTree>
    <p:extLst>
      <p:ext uri="{BB962C8B-B14F-4D97-AF65-F5344CB8AC3E}">
        <p14:creationId xmlns:p14="http://schemas.microsoft.com/office/powerpoint/2010/main" val="2162171892"/>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760</TotalTime>
  <Words>3251</Words>
  <Application>Microsoft Office PowerPoint</Application>
  <PresentationFormat>寬螢幕</PresentationFormat>
  <Paragraphs>250</Paragraphs>
  <Slides>27</Slides>
  <Notes>17</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27</vt:i4>
      </vt:variant>
    </vt:vector>
  </HeadingPairs>
  <TitlesOfParts>
    <vt:vector size="35" baseType="lpstr">
      <vt:lpstr>微軟正黑體</vt:lpstr>
      <vt:lpstr>新細明體</vt:lpstr>
      <vt:lpstr>Arial</vt:lpstr>
      <vt:lpstr>Calibri</vt:lpstr>
      <vt:lpstr>Calibri Light</vt:lpstr>
      <vt:lpstr>Franklin Gothic Book</vt:lpstr>
      <vt:lpstr>Times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user</cp:lastModifiedBy>
  <cp:revision>159</cp:revision>
  <dcterms:created xsi:type="dcterms:W3CDTF">2019-02-23T02:26:51Z</dcterms:created>
  <dcterms:modified xsi:type="dcterms:W3CDTF">2021-11-11T06:34:53Z</dcterms:modified>
</cp:coreProperties>
</file>